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omments/modernComment_10D_7081B19C.xml" ContentType="application/vnd.ms-powerpoint.comments+xml"/>
  <Override PartName="/ppt/comments/modernComment_109_924FA25A.xml" ContentType="application/vnd.ms-powerpoint.comments+xml"/>
  <Override PartName="/ppt/comments/modernComment_10F_8F9798C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0_A5ED714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5"/>
  </p:notesMasterIdLst>
  <p:sldIdLst>
    <p:sldId id="256" r:id="rId5"/>
    <p:sldId id="266" r:id="rId6"/>
    <p:sldId id="267" r:id="rId7"/>
    <p:sldId id="268" r:id="rId8"/>
    <p:sldId id="269" r:id="rId9"/>
    <p:sldId id="263" r:id="rId10"/>
    <p:sldId id="270" r:id="rId11"/>
    <p:sldId id="265" r:id="rId12"/>
    <p:sldId id="271" r:id="rId13"/>
    <p:sldId id="277" r:id="rId14"/>
    <p:sldId id="279" r:id="rId15"/>
    <p:sldId id="281" r:id="rId16"/>
    <p:sldId id="278" r:id="rId17"/>
    <p:sldId id="275" r:id="rId18"/>
    <p:sldId id="276" r:id="rId19"/>
    <p:sldId id="272" r:id="rId20"/>
    <p:sldId id="257" r:id="rId21"/>
    <p:sldId id="273" r:id="rId22"/>
    <p:sldId id="274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87D812B-579A-D30F-ACE7-45418BD85D55}" name="植田 芳樹(is0712ss)" initials="植" userId="S::is0712ss@ed.ritsumei.ac.jp::880f9c31-d3d5-4720-8d04-d0ca21e8f7a5" providerId="AD"/>
  <p188:author id="{745244DC-098F-6117-1F86-BE33E36E1CD4}" name="赤松 佳依(is0707kk)" initials="赤" userId="S::is0707kk@ed.ritsumei.ac.jp::e4ed0c1c-01d8-4344-9aeb-036a74245ab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E3AD0C-FBD8-4B60-B2AE-D846976709F7}" v="470" dt="2024-07-16T16:40:20.433"/>
    <p1510:client id="{85CAA110-8B3A-CB43-9E6F-38A1D4EED7A3}" v="3382" dt="2024-07-16T17:24:03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1"/>
  </p:normalViewPr>
  <p:slideViewPr>
    <p:cSldViewPr snapToGrid="0">
      <p:cViewPr varScale="1">
        <p:scale>
          <a:sx n="115" d="100"/>
          <a:sy n="115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9_924FA2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42FA95-F3F5-4BA4-A870-5EE866EF6F31}" authorId="{587D812B-579A-D30F-ACE7-45418BD85D55}" created="2024-06-17T05:09:30.065">
    <pc:sldMkLst xmlns:pc="http://schemas.microsoft.com/office/powerpoint/2013/main/command">
      <pc:docMk/>
      <pc:sldMk cId="2454692442" sldId="265"/>
    </pc:sldMkLst>
    <p188:txBody>
      <a:bodyPr/>
      <a:lstStyle/>
      <a:p>
        <a:r>
          <a:rPr lang="ja-JP" altLang="en-US"/>
          <a:t>6/17
ここに図を作成する</a:t>
        </a:r>
      </a:p>
    </p188:txBody>
  </p188:cm>
</p188:cmLst>
</file>

<file path=ppt/comments/modernComment_10D_7081B1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3F3390-CB01-7048-A1CD-AA1A0F83B2AC}" authorId="{745244DC-098F-6117-1F86-BE33E36E1CD4}" created="2024-07-16T15:55:00.472">
    <pc:sldMkLst xmlns:pc="http://schemas.microsoft.com/office/powerpoint/2013/main/command">
      <pc:docMk/>
      <pc:sldMk cId="1887547804" sldId="269"/>
    </pc:sldMkLst>
    <p188:txBody>
      <a:bodyPr/>
      <a:lstStyle/>
      <a:p>
        <a:r>
          <a:rPr lang="ja-JP" altLang="en-US"/>
          <a:t>4つ目の機能追加が難しかったので，エアコンのONとOFFで3つ目と4つ目を埋めました( ; ; )</a:t>
        </a:r>
      </a:p>
    </p188:txBody>
  </p188:cm>
</p188:cmLst>
</file>

<file path=ppt/comments/modernComment_10F_8F9798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674555-A286-4E62-91D1-05697EC098E9}" authorId="{587D812B-579A-D30F-ACE7-45418BD85D55}" created="2024-06-17T05:21:57.934">
    <pc:sldMkLst xmlns:pc="http://schemas.microsoft.com/office/powerpoint/2013/main/command">
      <pc:docMk/>
      <pc:sldMk cId="2409076931" sldId="266"/>
    </pc:sldMkLst>
    <p188:txBody>
      <a:bodyPr/>
      <a:lstStyle/>
      <a:p>
        <a:r>
          <a:rPr lang="ja-JP" altLang="en-US"/>
          <a:t>赤は得られる情報
緑は情報を伝える媒体</a:t>
        </a:r>
      </a:p>
    </p188:txBody>
  </p188:cm>
</p188:cmLst>
</file>

<file path=ppt/comments/modernComment_110_A5ED71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917A59-D05A-454E-9FF6-E89903893B0F}" authorId="{587D812B-579A-D30F-ACE7-45418BD85D55}" created="2024-06-19T02:21:18.4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83801664" sldId="272"/>
      <ac:graphicFrameMk id="4" creationId="{30FFCD4A-BDD6-796A-887D-3D910B3BE539}"/>
    </ac:deMkLst>
    <p188:txBody>
      <a:bodyPr/>
      <a:lstStyle/>
      <a:p>
        <a:r>
          <a:rPr lang="ja-JP" altLang="en-US"/>
          <a:t>同じく、あみだで決めました。
GPSは難しそうなので担当を2人にしました。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321202-E2C0-495B-A3F6-C956F220D07C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743598-C23A-47F7-A2EA-1A8CE948BE92}">
      <dgm:prSet/>
      <dgm:spPr/>
      <dgm:t>
        <a:bodyPr/>
        <a:lstStyle/>
        <a:p>
          <a:r>
            <a:rPr kumimoji="1" lang="ja-JP" altLang="en-US"/>
            <a:t>１．</a:t>
          </a:r>
          <a:r>
            <a:rPr kumimoji="1" lang="ja-JP"/>
            <a:t>開発内容</a:t>
          </a:r>
          <a:endParaRPr lang="en-US"/>
        </a:p>
      </dgm:t>
    </dgm:pt>
    <dgm:pt modelId="{4BBC1E24-317F-40C5-B5B3-FE5121492D71}" type="parTrans" cxnId="{8E4BB423-9815-4794-B369-E91F5EB4F860}">
      <dgm:prSet/>
      <dgm:spPr/>
      <dgm:t>
        <a:bodyPr/>
        <a:lstStyle/>
        <a:p>
          <a:endParaRPr lang="en-US"/>
        </a:p>
      </dgm:t>
    </dgm:pt>
    <dgm:pt modelId="{8807A696-8689-4A79-B822-93D430EBA8CD}" type="sibTrans" cxnId="{8E4BB423-9815-4794-B369-E91F5EB4F860}">
      <dgm:prSet/>
      <dgm:spPr/>
      <dgm:t>
        <a:bodyPr/>
        <a:lstStyle/>
        <a:p>
          <a:endParaRPr lang="en-US"/>
        </a:p>
      </dgm:t>
    </dgm:pt>
    <dgm:pt modelId="{C1E6EA78-8526-4F53-A7D0-78A55AB2EB46}">
      <dgm:prSet/>
      <dgm:spPr/>
      <dgm:t>
        <a:bodyPr/>
        <a:lstStyle/>
        <a:p>
          <a:r>
            <a:rPr kumimoji="1" lang="ja-JP" altLang="en-US"/>
            <a:t>２．</a:t>
          </a:r>
          <a:r>
            <a:rPr kumimoji="1" lang="ja-JP"/>
            <a:t>開発</a:t>
          </a:r>
          <a:r>
            <a:rPr kumimoji="1" lang="ja-JP" altLang="en-US"/>
            <a:t>プロセス</a:t>
          </a:r>
          <a:endParaRPr lang="en-US"/>
        </a:p>
      </dgm:t>
    </dgm:pt>
    <dgm:pt modelId="{B10DAF7D-BB39-477E-9765-644AA65B7564}" type="parTrans" cxnId="{FAD66725-8E9C-4978-A5A1-5B405D5D184A}">
      <dgm:prSet/>
      <dgm:spPr/>
      <dgm:t>
        <a:bodyPr/>
        <a:lstStyle/>
        <a:p>
          <a:endParaRPr lang="en-US"/>
        </a:p>
      </dgm:t>
    </dgm:pt>
    <dgm:pt modelId="{98744784-FAEB-4279-BEDC-D28369F1E835}" type="sibTrans" cxnId="{FAD66725-8E9C-4978-A5A1-5B405D5D184A}">
      <dgm:prSet/>
      <dgm:spPr/>
      <dgm:t>
        <a:bodyPr/>
        <a:lstStyle/>
        <a:p>
          <a:endParaRPr lang="en-US"/>
        </a:p>
      </dgm:t>
    </dgm:pt>
    <dgm:pt modelId="{1997C6B5-3168-4A0E-96E2-E14C5FD2638A}">
      <dgm:prSet/>
      <dgm:spPr/>
      <dgm:t>
        <a:bodyPr/>
        <a:lstStyle/>
        <a:p>
          <a:r>
            <a:rPr kumimoji="1" lang="ja-JP" altLang="en-US"/>
            <a:t>３．</a:t>
          </a:r>
          <a:r>
            <a:rPr kumimoji="1" lang="ja-JP"/>
            <a:t>評価</a:t>
          </a:r>
          <a:endParaRPr lang="en-US"/>
        </a:p>
      </dgm:t>
    </dgm:pt>
    <dgm:pt modelId="{DB577667-FE93-4F37-97AE-168A8391A386}" type="parTrans" cxnId="{A8426736-598C-49EF-B186-78A027660999}">
      <dgm:prSet/>
      <dgm:spPr/>
      <dgm:t>
        <a:bodyPr/>
        <a:lstStyle/>
        <a:p>
          <a:endParaRPr lang="en-US"/>
        </a:p>
      </dgm:t>
    </dgm:pt>
    <dgm:pt modelId="{650D005D-1ECE-4768-BE14-B7A51C9D9942}" type="sibTrans" cxnId="{A8426736-598C-49EF-B186-78A027660999}">
      <dgm:prSet/>
      <dgm:spPr/>
      <dgm:t>
        <a:bodyPr/>
        <a:lstStyle/>
        <a:p>
          <a:endParaRPr lang="en-US"/>
        </a:p>
      </dgm:t>
    </dgm:pt>
    <dgm:pt modelId="{4F3E7009-CB75-4653-9AAF-657410274DD0}">
      <dgm:prSet/>
      <dgm:spPr/>
      <dgm:t>
        <a:bodyPr/>
        <a:lstStyle/>
        <a:p>
          <a:r>
            <a:rPr kumimoji="1" lang="ja-JP" altLang="en-US"/>
            <a:t>４．</a:t>
          </a:r>
          <a:r>
            <a:rPr kumimoji="1" lang="ja-JP"/>
            <a:t>振り返り・感想</a:t>
          </a:r>
          <a:endParaRPr lang="en-US"/>
        </a:p>
      </dgm:t>
    </dgm:pt>
    <dgm:pt modelId="{1BCFF53E-0A00-4677-9944-BF83EB280399}" type="parTrans" cxnId="{8848C680-F588-4614-9A2F-EA28C9A777D2}">
      <dgm:prSet/>
      <dgm:spPr/>
      <dgm:t>
        <a:bodyPr/>
        <a:lstStyle/>
        <a:p>
          <a:endParaRPr lang="en-US"/>
        </a:p>
      </dgm:t>
    </dgm:pt>
    <dgm:pt modelId="{7D26CA56-9632-468B-A32F-9544849FE540}" type="sibTrans" cxnId="{8848C680-F588-4614-9A2F-EA28C9A777D2}">
      <dgm:prSet/>
      <dgm:spPr/>
      <dgm:t>
        <a:bodyPr/>
        <a:lstStyle/>
        <a:p>
          <a:endParaRPr lang="en-US"/>
        </a:p>
      </dgm:t>
    </dgm:pt>
    <dgm:pt modelId="{5A4B4227-A988-46B5-89DF-5FB55239F6F5}" type="pres">
      <dgm:prSet presAssocID="{E9321202-E2C0-495B-A3F6-C956F220D07C}" presName="outerComposite" presStyleCnt="0">
        <dgm:presLayoutVars>
          <dgm:chMax val="5"/>
          <dgm:dir/>
          <dgm:resizeHandles val="exact"/>
        </dgm:presLayoutVars>
      </dgm:prSet>
      <dgm:spPr/>
    </dgm:pt>
    <dgm:pt modelId="{F6D6F71D-02D9-41E6-802B-C39122FACAD2}" type="pres">
      <dgm:prSet presAssocID="{E9321202-E2C0-495B-A3F6-C956F220D07C}" presName="dummyMaxCanvas" presStyleCnt="0">
        <dgm:presLayoutVars/>
      </dgm:prSet>
      <dgm:spPr/>
    </dgm:pt>
    <dgm:pt modelId="{D91BF95D-6A5E-4F24-8F60-139B404B101C}" type="pres">
      <dgm:prSet presAssocID="{E9321202-E2C0-495B-A3F6-C956F220D07C}" presName="FourNodes_1" presStyleLbl="node1" presStyleIdx="0" presStyleCnt="4">
        <dgm:presLayoutVars>
          <dgm:bulletEnabled val="1"/>
        </dgm:presLayoutVars>
      </dgm:prSet>
      <dgm:spPr/>
    </dgm:pt>
    <dgm:pt modelId="{2C79FDAA-85AC-46A6-BBBE-011F87F5A95A}" type="pres">
      <dgm:prSet presAssocID="{E9321202-E2C0-495B-A3F6-C956F220D07C}" presName="FourNodes_2" presStyleLbl="node1" presStyleIdx="1" presStyleCnt="4">
        <dgm:presLayoutVars>
          <dgm:bulletEnabled val="1"/>
        </dgm:presLayoutVars>
      </dgm:prSet>
      <dgm:spPr/>
    </dgm:pt>
    <dgm:pt modelId="{B36897EA-FAFA-413F-87F5-2647029B6CF2}" type="pres">
      <dgm:prSet presAssocID="{E9321202-E2C0-495B-A3F6-C956F220D07C}" presName="FourNodes_3" presStyleLbl="node1" presStyleIdx="2" presStyleCnt="4">
        <dgm:presLayoutVars>
          <dgm:bulletEnabled val="1"/>
        </dgm:presLayoutVars>
      </dgm:prSet>
      <dgm:spPr/>
    </dgm:pt>
    <dgm:pt modelId="{390193B7-CD6E-43CC-A44B-E75C30D7BE69}" type="pres">
      <dgm:prSet presAssocID="{E9321202-E2C0-495B-A3F6-C956F220D07C}" presName="FourNodes_4" presStyleLbl="node1" presStyleIdx="3" presStyleCnt="4">
        <dgm:presLayoutVars>
          <dgm:bulletEnabled val="1"/>
        </dgm:presLayoutVars>
      </dgm:prSet>
      <dgm:spPr/>
    </dgm:pt>
    <dgm:pt modelId="{F7645E94-D1CD-4A79-9AE3-07599586DD29}" type="pres">
      <dgm:prSet presAssocID="{E9321202-E2C0-495B-A3F6-C956F220D07C}" presName="FourConn_1-2" presStyleLbl="fgAccFollowNode1" presStyleIdx="0" presStyleCnt="3">
        <dgm:presLayoutVars>
          <dgm:bulletEnabled val="1"/>
        </dgm:presLayoutVars>
      </dgm:prSet>
      <dgm:spPr/>
    </dgm:pt>
    <dgm:pt modelId="{4B7C781F-E5B2-4D79-81F8-5F8128FA7CC1}" type="pres">
      <dgm:prSet presAssocID="{E9321202-E2C0-495B-A3F6-C956F220D07C}" presName="FourConn_2-3" presStyleLbl="fgAccFollowNode1" presStyleIdx="1" presStyleCnt="3">
        <dgm:presLayoutVars>
          <dgm:bulletEnabled val="1"/>
        </dgm:presLayoutVars>
      </dgm:prSet>
      <dgm:spPr/>
    </dgm:pt>
    <dgm:pt modelId="{41DBF0E4-25D2-4BE5-A5A8-7AFB4B685697}" type="pres">
      <dgm:prSet presAssocID="{E9321202-E2C0-495B-A3F6-C956F220D07C}" presName="FourConn_3-4" presStyleLbl="fgAccFollowNode1" presStyleIdx="2" presStyleCnt="3">
        <dgm:presLayoutVars>
          <dgm:bulletEnabled val="1"/>
        </dgm:presLayoutVars>
      </dgm:prSet>
      <dgm:spPr/>
    </dgm:pt>
    <dgm:pt modelId="{DA7C7D70-2686-4582-AC36-C0277E581046}" type="pres">
      <dgm:prSet presAssocID="{E9321202-E2C0-495B-A3F6-C956F220D07C}" presName="FourNodes_1_text" presStyleLbl="node1" presStyleIdx="3" presStyleCnt="4">
        <dgm:presLayoutVars>
          <dgm:bulletEnabled val="1"/>
        </dgm:presLayoutVars>
      </dgm:prSet>
      <dgm:spPr/>
    </dgm:pt>
    <dgm:pt modelId="{AE0F209B-9EE6-47F8-88A5-9E8A2457C712}" type="pres">
      <dgm:prSet presAssocID="{E9321202-E2C0-495B-A3F6-C956F220D07C}" presName="FourNodes_2_text" presStyleLbl="node1" presStyleIdx="3" presStyleCnt="4">
        <dgm:presLayoutVars>
          <dgm:bulletEnabled val="1"/>
        </dgm:presLayoutVars>
      </dgm:prSet>
      <dgm:spPr/>
    </dgm:pt>
    <dgm:pt modelId="{E70145F9-44BE-4890-880D-07FE0C5E336B}" type="pres">
      <dgm:prSet presAssocID="{E9321202-E2C0-495B-A3F6-C956F220D07C}" presName="FourNodes_3_text" presStyleLbl="node1" presStyleIdx="3" presStyleCnt="4">
        <dgm:presLayoutVars>
          <dgm:bulletEnabled val="1"/>
        </dgm:presLayoutVars>
      </dgm:prSet>
      <dgm:spPr/>
    </dgm:pt>
    <dgm:pt modelId="{23EC6634-81DD-4229-868D-97360D7CE286}" type="pres">
      <dgm:prSet presAssocID="{E9321202-E2C0-495B-A3F6-C956F220D0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398860B-6F55-4521-A1AE-C1A2ECC951F3}" type="presOf" srcId="{4F3E7009-CB75-4653-9AAF-657410274DD0}" destId="{23EC6634-81DD-4229-868D-97360D7CE286}" srcOrd="1" destOrd="0" presId="urn:microsoft.com/office/officeart/2005/8/layout/vProcess5"/>
    <dgm:cxn modelId="{EA70E811-EE3E-4C4C-A625-87FE2C5E967E}" type="presOf" srcId="{98744784-FAEB-4279-BEDC-D28369F1E835}" destId="{4B7C781F-E5B2-4D79-81F8-5F8128FA7CC1}" srcOrd="0" destOrd="0" presId="urn:microsoft.com/office/officeart/2005/8/layout/vProcess5"/>
    <dgm:cxn modelId="{F78BC915-7189-4189-98C9-FDCAF4D6DE40}" type="presOf" srcId="{1997C6B5-3168-4A0E-96E2-E14C5FD2638A}" destId="{B36897EA-FAFA-413F-87F5-2647029B6CF2}" srcOrd="0" destOrd="0" presId="urn:microsoft.com/office/officeart/2005/8/layout/vProcess5"/>
    <dgm:cxn modelId="{8E4BB423-9815-4794-B369-E91F5EB4F860}" srcId="{E9321202-E2C0-495B-A3F6-C956F220D07C}" destId="{87743598-C23A-47F7-A2EA-1A8CE948BE92}" srcOrd="0" destOrd="0" parTransId="{4BBC1E24-317F-40C5-B5B3-FE5121492D71}" sibTransId="{8807A696-8689-4A79-B822-93D430EBA8CD}"/>
    <dgm:cxn modelId="{FAD66725-8E9C-4978-A5A1-5B405D5D184A}" srcId="{E9321202-E2C0-495B-A3F6-C956F220D07C}" destId="{C1E6EA78-8526-4F53-A7D0-78A55AB2EB46}" srcOrd="1" destOrd="0" parTransId="{B10DAF7D-BB39-477E-9765-644AA65B7564}" sibTransId="{98744784-FAEB-4279-BEDC-D28369F1E835}"/>
    <dgm:cxn modelId="{D7B97926-71BF-4A01-A9E5-7E668FDFA3C2}" type="presOf" srcId="{C1E6EA78-8526-4F53-A7D0-78A55AB2EB46}" destId="{AE0F209B-9EE6-47F8-88A5-9E8A2457C712}" srcOrd="1" destOrd="0" presId="urn:microsoft.com/office/officeart/2005/8/layout/vProcess5"/>
    <dgm:cxn modelId="{A8426736-598C-49EF-B186-78A027660999}" srcId="{E9321202-E2C0-495B-A3F6-C956F220D07C}" destId="{1997C6B5-3168-4A0E-96E2-E14C5FD2638A}" srcOrd="2" destOrd="0" parTransId="{DB577667-FE93-4F37-97AE-168A8391A386}" sibTransId="{650D005D-1ECE-4768-BE14-B7A51C9D9942}"/>
    <dgm:cxn modelId="{C7F5E937-B82D-4D30-9A48-527B63021CF0}" type="presOf" srcId="{650D005D-1ECE-4768-BE14-B7A51C9D9942}" destId="{41DBF0E4-25D2-4BE5-A5A8-7AFB4B685697}" srcOrd="0" destOrd="0" presId="urn:microsoft.com/office/officeart/2005/8/layout/vProcess5"/>
    <dgm:cxn modelId="{537F414B-58B5-4E5F-BF6B-0F5778520043}" type="presOf" srcId="{1997C6B5-3168-4A0E-96E2-E14C5FD2638A}" destId="{E70145F9-44BE-4890-880D-07FE0C5E336B}" srcOrd="1" destOrd="0" presId="urn:microsoft.com/office/officeart/2005/8/layout/vProcess5"/>
    <dgm:cxn modelId="{B18FFF7C-13ED-4594-B669-EFA8EA5BEA9A}" type="presOf" srcId="{4F3E7009-CB75-4653-9AAF-657410274DD0}" destId="{390193B7-CD6E-43CC-A44B-E75C30D7BE69}" srcOrd="0" destOrd="0" presId="urn:microsoft.com/office/officeart/2005/8/layout/vProcess5"/>
    <dgm:cxn modelId="{4BC3C180-5CDE-4202-B858-A9EC749A2DEB}" type="presOf" srcId="{8807A696-8689-4A79-B822-93D430EBA8CD}" destId="{F7645E94-D1CD-4A79-9AE3-07599586DD29}" srcOrd="0" destOrd="0" presId="urn:microsoft.com/office/officeart/2005/8/layout/vProcess5"/>
    <dgm:cxn modelId="{8848C680-F588-4614-9A2F-EA28C9A777D2}" srcId="{E9321202-E2C0-495B-A3F6-C956F220D07C}" destId="{4F3E7009-CB75-4653-9AAF-657410274DD0}" srcOrd="3" destOrd="0" parTransId="{1BCFF53E-0A00-4677-9944-BF83EB280399}" sibTransId="{7D26CA56-9632-468B-A32F-9544849FE540}"/>
    <dgm:cxn modelId="{182C6882-743C-4102-B7FF-1F6A434DC78A}" type="presOf" srcId="{E9321202-E2C0-495B-A3F6-C956F220D07C}" destId="{5A4B4227-A988-46B5-89DF-5FB55239F6F5}" srcOrd="0" destOrd="0" presId="urn:microsoft.com/office/officeart/2005/8/layout/vProcess5"/>
    <dgm:cxn modelId="{BDABE28D-469F-45D3-A20B-7698F29FD387}" type="presOf" srcId="{87743598-C23A-47F7-A2EA-1A8CE948BE92}" destId="{D91BF95D-6A5E-4F24-8F60-139B404B101C}" srcOrd="0" destOrd="0" presId="urn:microsoft.com/office/officeart/2005/8/layout/vProcess5"/>
    <dgm:cxn modelId="{B5F185C5-9259-4F78-B8AF-A76B4B9EA9AA}" type="presOf" srcId="{C1E6EA78-8526-4F53-A7D0-78A55AB2EB46}" destId="{2C79FDAA-85AC-46A6-BBBE-011F87F5A95A}" srcOrd="0" destOrd="0" presId="urn:microsoft.com/office/officeart/2005/8/layout/vProcess5"/>
    <dgm:cxn modelId="{2AC1BEFF-88AC-4312-8B9B-0E5A067C3D7A}" type="presOf" srcId="{87743598-C23A-47F7-A2EA-1A8CE948BE92}" destId="{DA7C7D70-2686-4582-AC36-C0277E581046}" srcOrd="1" destOrd="0" presId="urn:microsoft.com/office/officeart/2005/8/layout/vProcess5"/>
    <dgm:cxn modelId="{1F23A15A-060B-4CF9-B85A-84A349E3BC4B}" type="presParOf" srcId="{5A4B4227-A988-46B5-89DF-5FB55239F6F5}" destId="{F6D6F71D-02D9-41E6-802B-C39122FACAD2}" srcOrd="0" destOrd="0" presId="urn:microsoft.com/office/officeart/2005/8/layout/vProcess5"/>
    <dgm:cxn modelId="{4438A7E3-2E02-4C16-B3B5-ED98D6648E40}" type="presParOf" srcId="{5A4B4227-A988-46B5-89DF-5FB55239F6F5}" destId="{D91BF95D-6A5E-4F24-8F60-139B404B101C}" srcOrd="1" destOrd="0" presId="urn:microsoft.com/office/officeart/2005/8/layout/vProcess5"/>
    <dgm:cxn modelId="{F8F31267-5021-42C2-AC1E-5BBEC1DE3173}" type="presParOf" srcId="{5A4B4227-A988-46B5-89DF-5FB55239F6F5}" destId="{2C79FDAA-85AC-46A6-BBBE-011F87F5A95A}" srcOrd="2" destOrd="0" presId="urn:microsoft.com/office/officeart/2005/8/layout/vProcess5"/>
    <dgm:cxn modelId="{2842E757-CD81-4C00-BEED-65E8E02A1AE5}" type="presParOf" srcId="{5A4B4227-A988-46B5-89DF-5FB55239F6F5}" destId="{B36897EA-FAFA-413F-87F5-2647029B6CF2}" srcOrd="3" destOrd="0" presId="urn:microsoft.com/office/officeart/2005/8/layout/vProcess5"/>
    <dgm:cxn modelId="{21950D34-DFC8-4A40-A0B0-0222A78DD693}" type="presParOf" srcId="{5A4B4227-A988-46B5-89DF-5FB55239F6F5}" destId="{390193B7-CD6E-43CC-A44B-E75C30D7BE69}" srcOrd="4" destOrd="0" presId="urn:microsoft.com/office/officeart/2005/8/layout/vProcess5"/>
    <dgm:cxn modelId="{7AFB24F1-4359-494F-A28C-222F88A7C01D}" type="presParOf" srcId="{5A4B4227-A988-46B5-89DF-5FB55239F6F5}" destId="{F7645E94-D1CD-4A79-9AE3-07599586DD29}" srcOrd="5" destOrd="0" presId="urn:microsoft.com/office/officeart/2005/8/layout/vProcess5"/>
    <dgm:cxn modelId="{F57FE774-D489-47C9-BC61-37A1413CCEB1}" type="presParOf" srcId="{5A4B4227-A988-46B5-89DF-5FB55239F6F5}" destId="{4B7C781F-E5B2-4D79-81F8-5F8128FA7CC1}" srcOrd="6" destOrd="0" presId="urn:microsoft.com/office/officeart/2005/8/layout/vProcess5"/>
    <dgm:cxn modelId="{798DEFF3-6AFE-47FB-AAC6-2DE2DDCF569B}" type="presParOf" srcId="{5A4B4227-A988-46B5-89DF-5FB55239F6F5}" destId="{41DBF0E4-25D2-4BE5-A5A8-7AFB4B685697}" srcOrd="7" destOrd="0" presId="urn:microsoft.com/office/officeart/2005/8/layout/vProcess5"/>
    <dgm:cxn modelId="{F6C408F5-4717-4E38-AAAE-C238EA2E950E}" type="presParOf" srcId="{5A4B4227-A988-46B5-89DF-5FB55239F6F5}" destId="{DA7C7D70-2686-4582-AC36-C0277E581046}" srcOrd="8" destOrd="0" presId="urn:microsoft.com/office/officeart/2005/8/layout/vProcess5"/>
    <dgm:cxn modelId="{5066FB54-ABBA-4CD9-BE94-1E4244893F9B}" type="presParOf" srcId="{5A4B4227-A988-46B5-89DF-5FB55239F6F5}" destId="{AE0F209B-9EE6-47F8-88A5-9E8A2457C712}" srcOrd="9" destOrd="0" presId="urn:microsoft.com/office/officeart/2005/8/layout/vProcess5"/>
    <dgm:cxn modelId="{AC20F432-478F-4239-B75B-9F6EE096B99D}" type="presParOf" srcId="{5A4B4227-A988-46B5-89DF-5FB55239F6F5}" destId="{E70145F9-44BE-4890-880D-07FE0C5E336B}" srcOrd="10" destOrd="0" presId="urn:microsoft.com/office/officeart/2005/8/layout/vProcess5"/>
    <dgm:cxn modelId="{559D522A-97B8-4BCD-A2CE-C3A353951D84}" type="presParOf" srcId="{5A4B4227-A988-46B5-89DF-5FB55239F6F5}" destId="{23EC6634-81DD-4229-868D-97360D7CE28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BF95D-6A5E-4F24-8F60-139B404B101C}">
      <dsp:nvSpPr>
        <dsp:cNvPr id="0" name=""/>
        <dsp:cNvSpPr/>
      </dsp:nvSpPr>
      <dsp:spPr>
        <a:xfrm>
          <a:off x="0" y="0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/>
            <a:t>１．</a:t>
          </a:r>
          <a:r>
            <a:rPr kumimoji="1" lang="ja-JP" sz="3300" kern="1200"/>
            <a:t>開発内容</a:t>
          </a:r>
          <a:endParaRPr lang="en-US" sz="3300" kern="1200"/>
        </a:p>
      </dsp:txBody>
      <dsp:txXfrm>
        <a:off x="23099" y="23099"/>
        <a:ext cx="7007124" cy="742469"/>
      </dsp:txXfrm>
    </dsp:sp>
    <dsp:sp modelId="{2C79FDAA-85AC-46A6-BBBE-011F87F5A95A}">
      <dsp:nvSpPr>
        <dsp:cNvPr id="0" name=""/>
        <dsp:cNvSpPr/>
      </dsp:nvSpPr>
      <dsp:spPr>
        <a:xfrm>
          <a:off x="663701" y="932061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/>
            <a:t>２．</a:t>
          </a:r>
          <a:r>
            <a:rPr kumimoji="1" lang="ja-JP" sz="3300" kern="1200"/>
            <a:t>開発</a:t>
          </a:r>
          <a:r>
            <a:rPr kumimoji="1" lang="ja-JP" altLang="en-US" sz="3300" kern="1200"/>
            <a:t>プロセス</a:t>
          </a:r>
          <a:endParaRPr lang="en-US" sz="3300" kern="1200"/>
        </a:p>
      </dsp:txBody>
      <dsp:txXfrm>
        <a:off x="686800" y="955160"/>
        <a:ext cx="6702265" cy="742468"/>
      </dsp:txXfrm>
    </dsp:sp>
    <dsp:sp modelId="{B36897EA-FAFA-413F-87F5-2647029B6CF2}">
      <dsp:nvSpPr>
        <dsp:cNvPr id="0" name=""/>
        <dsp:cNvSpPr/>
      </dsp:nvSpPr>
      <dsp:spPr>
        <a:xfrm>
          <a:off x="1317497" y="1864122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/>
            <a:t>３．</a:t>
          </a:r>
          <a:r>
            <a:rPr kumimoji="1" lang="ja-JP" sz="3300" kern="1200"/>
            <a:t>評価</a:t>
          </a:r>
          <a:endParaRPr lang="en-US" sz="3300" kern="1200"/>
        </a:p>
      </dsp:txBody>
      <dsp:txXfrm>
        <a:off x="1340596" y="1887221"/>
        <a:ext cx="6712171" cy="742469"/>
      </dsp:txXfrm>
    </dsp:sp>
    <dsp:sp modelId="{390193B7-CD6E-43CC-A44B-E75C30D7BE69}">
      <dsp:nvSpPr>
        <dsp:cNvPr id="0" name=""/>
        <dsp:cNvSpPr/>
      </dsp:nvSpPr>
      <dsp:spPr>
        <a:xfrm>
          <a:off x="1981199" y="2796183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/>
            <a:t>４．</a:t>
          </a:r>
          <a:r>
            <a:rPr kumimoji="1" lang="ja-JP" sz="3300" kern="1200"/>
            <a:t>振り返り・感想</a:t>
          </a:r>
          <a:endParaRPr lang="en-US" sz="3300" kern="1200"/>
        </a:p>
      </dsp:txBody>
      <dsp:txXfrm>
        <a:off x="2004298" y="2819282"/>
        <a:ext cx="6702265" cy="742468"/>
      </dsp:txXfrm>
    </dsp:sp>
    <dsp:sp modelId="{F7645E94-D1CD-4A79-9AE3-07599586DD29}">
      <dsp:nvSpPr>
        <dsp:cNvPr id="0" name=""/>
        <dsp:cNvSpPr/>
      </dsp:nvSpPr>
      <dsp:spPr>
        <a:xfrm>
          <a:off x="7412165" y="604047"/>
          <a:ext cx="512633" cy="512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527507" y="604047"/>
        <a:ext cx="281949" cy="385756"/>
      </dsp:txXfrm>
    </dsp:sp>
    <dsp:sp modelId="{4B7C781F-E5B2-4D79-81F8-5F8128FA7CC1}">
      <dsp:nvSpPr>
        <dsp:cNvPr id="0" name=""/>
        <dsp:cNvSpPr/>
      </dsp:nvSpPr>
      <dsp:spPr>
        <a:xfrm>
          <a:off x="8075867" y="1536108"/>
          <a:ext cx="512633" cy="512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070959"/>
            <a:satOff val="-7331"/>
            <a:lumOff val="-31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070959"/>
              <a:satOff val="-7331"/>
              <a:lumOff val="-3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191209" y="1536108"/>
        <a:ext cx="281949" cy="385756"/>
      </dsp:txXfrm>
    </dsp:sp>
    <dsp:sp modelId="{41DBF0E4-25D2-4BE5-A5A8-7AFB4B685697}">
      <dsp:nvSpPr>
        <dsp:cNvPr id="0" name=""/>
        <dsp:cNvSpPr/>
      </dsp:nvSpPr>
      <dsp:spPr>
        <a:xfrm>
          <a:off x="8729663" y="2468169"/>
          <a:ext cx="512633" cy="512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845005" y="2468169"/>
        <a:ext cx="281949" cy="385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B370B-EFF7-524E-926D-91EA24A79A15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ACD63-B045-BC46-8327-1B4395847A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48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ACD63-B045-BC46-8327-1B4395847A6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69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ACD63-B045-BC46-8327-1B4395847A6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71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ACD63-B045-BC46-8327-1B4395847A6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74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2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14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24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8810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75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590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903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909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20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251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84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479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205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97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36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210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52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027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A5ED714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D_7081B19C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microsoft.com/office/2018/10/relationships/comments" Target="../comments/modernComment_109_924FA25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F_8F9798C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70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C88139-54BA-2A27-FED0-EF75D64F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107" y="1158876"/>
            <a:ext cx="6128129" cy="4287836"/>
          </a:xfrm>
        </p:spPr>
        <p:txBody>
          <a:bodyPr anchor="ctr">
            <a:normAutofit/>
          </a:bodyPr>
          <a:lstStyle/>
          <a:p>
            <a:pPr algn="r"/>
            <a:r>
              <a:rPr kumimoji="1" lang="ja-JP" altLang="en-US" sz="6000"/>
              <a:t>組込み　成果発表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2B6942-7B63-6544-33EF-6F2ABA12E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kumimoji="1" lang="en-US" altLang="ja-JP" sz="2400">
                <a:solidFill>
                  <a:schemeClr val="tx1"/>
                </a:solidFill>
              </a:rPr>
              <a:t>Group 14</a:t>
            </a:r>
          </a:p>
          <a:p>
            <a:endParaRPr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赤松　佳依</a:t>
            </a:r>
            <a:endParaRPr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松尾　渉</a:t>
            </a:r>
            <a:endParaRPr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植田　芳樹</a:t>
            </a:r>
            <a:endParaRPr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松田　怜真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37BBF5-F744-566B-F3AB-7B9A6962AF94}"/>
              </a:ext>
            </a:extLst>
          </p:cNvPr>
          <p:cNvSpPr txBox="1"/>
          <p:nvPr/>
        </p:nvSpPr>
        <p:spPr>
          <a:xfrm>
            <a:off x="3231356" y="3233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ja-JP" alt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3214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CD89F5-9131-0970-D653-A03CA183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5" y="94411"/>
            <a:ext cx="9905998" cy="1478570"/>
          </a:xfrm>
        </p:spPr>
        <p:txBody>
          <a:bodyPr/>
          <a:lstStyle/>
          <a:p>
            <a:r>
              <a:rPr lang="en-US" altLang="ja-JP" b="1"/>
              <a:t>GAS</a:t>
            </a:r>
            <a:r>
              <a:rPr lang="ja-JP" altLang="en-US" b="1"/>
              <a:t>と</a:t>
            </a:r>
            <a:r>
              <a:rPr lang="en-US" altLang="ja-JP" b="1"/>
              <a:t>LINE</a:t>
            </a:r>
            <a:r>
              <a:rPr lang="ja-JP" altLang="en-US" b="1"/>
              <a:t>の協調の仕組み</a:t>
            </a:r>
            <a:endParaRPr kumimoji="1" lang="ja-JP" altLang="en-US" b="1"/>
          </a:p>
        </p:txBody>
      </p:sp>
      <p:pic>
        <p:nvPicPr>
          <p:cNvPr id="7" name="図 6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505B4750-54A7-F6B1-F7ED-B46475B09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40" y="1279159"/>
            <a:ext cx="1888484" cy="1821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760B46B-4420-DEA3-7D34-31547DCFC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9" y="3660342"/>
            <a:ext cx="1209781" cy="143169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4E8A50-3011-F1FA-F29A-67A5C7675971}"/>
              </a:ext>
            </a:extLst>
          </p:cNvPr>
          <p:cNvSpPr txBox="1"/>
          <p:nvPr/>
        </p:nvSpPr>
        <p:spPr>
          <a:xfrm>
            <a:off x="599994" y="523193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AF2A93-BE16-9EC5-445C-8D7F4353BB19}"/>
              </a:ext>
            </a:extLst>
          </p:cNvPr>
          <p:cNvSpPr txBox="1"/>
          <p:nvPr/>
        </p:nvSpPr>
        <p:spPr>
          <a:xfrm>
            <a:off x="3146014" y="316694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公式アカウント</a:t>
            </a:r>
          </a:p>
        </p:txBody>
      </p:sp>
      <p:pic>
        <p:nvPicPr>
          <p:cNvPr id="14" name="図 13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215A30BD-610A-8A94-6652-B020B6A5E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40" y="3953772"/>
            <a:ext cx="1888484" cy="15136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1077B5-4157-67F9-6EA7-379535D5847E}"/>
              </a:ext>
            </a:extLst>
          </p:cNvPr>
          <p:cNvSpPr txBox="1"/>
          <p:nvPr/>
        </p:nvSpPr>
        <p:spPr>
          <a:xfrm>
            <a:off x="3006640" y="5601262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アカウント内メニュー</a:t>
            </a:r>
          </a:p>
        </p:txBody>
      </p:sp>
      <p:pic>
        <p:nvPicPr>
          <p:cNvPr id="17" name="図 1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D3D3F80-8DE3-0D83-D581-5A26F7150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97" y="1297922"/>
            <a:ext cx="3914078" cy="1154653"/>
          </a:xfrm>
          <a:prstGeom prst="rect">
            <a:avLst/>
          </a:prstGeom>
        </p:spPr>
      </p:pic>
      <p:pic>
        <p:nvPicPr>
          <p:cNvPr id="19" name="図 18" descr="アイコン&#10;&#10;自動的に生成された説明">
            <a:extLst>
              <a:ext uri="{FF2B5EF4-FFF2-40B4-BE49-F238E27FC236}">
                <a16:creationId xmlns:a16="http://schemas.microsoft.com/office/drawing/2014/main" id="{836EE3F8-6E5D-CDFD-BA1F-0BB2BEB927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797" y="4292133"/>
            <a:ext cx="1879594" cy="1879594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7E80581-8950-E1EC-D95C-55C1A10A6EAF}"/>
              </a:ext>
            </a:extLst>
          </p:cNvPr>
          <p:cNvCxnSpPr>
            <a:cxnSpLocks/>
          </p:cNvCxnSpPr>
          <p:nvPr/>
        </p:nvCxnSpPr>
        <p:spPr>
          <a:xfrm flipV="1">
            <a:off x="11179413" y="2806692"/>
            <a:ext cx="0" cy="1569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E0D148A-C711-3E74-2895-79D104FBF213}"/>
              </a:ext>
            </a:extLst>
          </p:cNvPr>
          <p:cNvSpPr txBox="1"/>
          <p:nvPr/>
        </p:nvSpPr>
        <p:spPr>
          <a:xfrm>
            <a:off x="8767214" y="3019690"/>
            <a:ext cx="2362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Webhook</a:t>
            </a:r>
            <a:r>
              <a:rPr kumimoji="1" lang="ja-JP" altLang="en-US"/>
              <a:t>による紐付け</a:t>
            </a:r>
            <a:endParaRPr kumimoji="1" lang="en-US" altLang="ja-JP"/>
          </a:p>
          <a:p>
            <a:r>
              <a:rPr kumimoji="1" lang="ja-JP" altLang="en-US"/>
              <a:t>通知送信のリクエスト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E2804C1-BD44-B09F-E836-652F5C0D475A}"/>
              </a:ext>
            </a:extLst>
          </p:cNvPr>
          <p:cNvSpPr txBox="1"/>
          <p:nvPr/>
        </p:nvSpPr>
        <p:spPr>
          <a:xfrm>
            <a:off x="10574766" y="599758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GAS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14AFE99-592E-D47D-7BF9-8F5BEEF4CC7F}"/>
              </a:ext>
            </a:extLst>
          </p:cNvPr>
          <p:cNvCxnSpPr>
            <a:cxnSpLocks/>
          </p:cNvCxnSpPr>
          <p:nvPr/>
        </p:nvCxnSpPr>
        <p:spPr>
          <a:xfrm flipV="1">
            <a:off x="1186060" y="1856485"/>
            <a:ext cx="1702106" cy="173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95A5847-AF4C-96E6-6BA9-BCB9EF0FDAE7}"/>
              </a:ext>
            </a:extLst>
          </p:cNvPr>
          <p:cNvSpPr txBox="1"/>
          <p:nvPr/>
        </p:nvSpPr>
        <p:spPr>
          <a:xfrm>
            <a:off x="982822" y="224699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友だち登録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DEA8508-1D94-CC20-A228-5074FEBD56CD}"/>
              </a:ext>
            </a:extLst>
          </p:cNvPr>
          <p:cNvCxnSpPr>
            <a:cxnSpLocks/>
          </p:cNvCxnSpPr>
          <p:nvPr/>
        </p:nvCxnSpPr>
        <p:spPr>
          <a:xfrm>
            <a:off x="1457921" y="4884234"/>
            <a:ext cx="1430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E8A30BD-AFF3-F454-9FAD-4AD37027575A}"/>
              </a:ext>
            </a:extLst>
          </p:cNvPr>
          <p:cNvSpPr txBox="1"/>
          <p:nvPr/>
        </p:nvSpPr>
        <p:spPr>
          <a:xfrm>
            <a:off x="1849877" y="4907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操作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7403D37-9519-9C9E-BB82-D401398EB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0399" y="3883260"/>
            <a:ext cx="1584182" cy="1584182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5BBEE18-39BF-E28F-64DF-C3745C6E3143}"/>
              </a:ext>
            </a:extLst>
          </p:cNvPr>
          <p:cNvSpPr txBox="1"/>
          <p:nvPr/>
        </p:nvSpPr>
        <p:spPr>
          <a:xfrm>
            <a:off x="6770399" y="547921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スプレッドシート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9FD31BF-6F2A-F852-F0C8-F39DF16D0878}"/>
              </a:ext>
            </a:extLst>
          </p:cNvPr>
          <p:cNvCxnSpPr>
            <a:cxnSpLocks/>
          </p:cNvCxnSpPr>
          <p:nvPr/>
        </p:nvCxnSpPr>
        <p:spPr>
          <a:xfrm>
            <a:off x="5171015" y="4907369"/>
            <a:ext cx="170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3F404DD-AD53-F18D-62FA-13B17B0C92AF}"/>
              </a:ext>
            </a:extLst>
          </p:cNvPr>
          <p:cNvSpPr txBox="1"/>
          <p:nvPr/>
        </p:nvSpPr>
        <p:spPr>
          <a:xfrm>
            <a:off x="5137352" y="49073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  <a:r>
              <a:rPr kumimoji="1" lang="en-US" altLang="ja-JP"/>
              <a:t>ID</a:t>
            </a:r>
            <a:r>
              <a:rPr kumimoji="1" lang="ja-JP" altLang="en-US"/>
              <a:t>を記録</a:t>
            </a: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4F18CF27-0121-6088-54B5-3267FF514501}"/>
              </a:ext>
            </a:extLst>
          </p:cNvPr>
          <p:cNvCxnSpPr>
            <a:cxnSpLocks/>
          </p:cNvCxnSpPr>
          <p:nvPr/>
        </p:nvCxnSpPr>
        <p:spPr>
          <a:xfrm flipH="1">
            <a:off x="8262530" y="4907369"/>
            <a:ext cx="1442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3F46802-8BC9-B31E-2103-BEAB32960E24}"/>
              </a:ext>
            </a:extLst>
          </p:cNvPr>
          <p:cNvSpPr txBox="1"/>
          <p:nvPr/>
        </p:nvSpPr>
        <p:spPr>
          <a:xfrm>
            <a:off x="8223929" y="491914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  <a:r>
              <a:rPr kumimoji="1" lang="en-US" altLang="ja-JP"/>
              <a:t>ID</a:t>
            </a:r>
            <a:r>
              <a:rPr kumimoji="1" lang="ja-JP" altLang="en-US"/>
              <a:t>取得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10DF66D-30CA-0846-C72E-AAEA7307D572}"/>
              </a:ext>
            </a:extLst>
          </p:cNvPr>
          <p:cNvCxnSpPr>
            <a:cxnSpLocks/>
          </p:cNvCxnSpPr>
          <p:nvPr/>
        </p:nvCxnSpPr>
        <p:spPr>
          <a:xfrm>
            <a:off x="5137352" y="1572981"/>
            <a:ext cx="2066336" cy="83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AA0FABC-3D5C-5BD2-6030-1F313F1BB9DF}"/>
              </a:ext>
            </a:extLst>
          </p:cNvPr>
          <p:cNvSpPr txBox="1"/>
          <p:nvPr/>
        </p:nvSpPr>
        <p:spPr>
          <a:xfrm>
            <a:off x="5136930" y="1597968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チャネルによる連携</a:t>
            </a: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732494CA-3197-C091-A491-E9113490ABB2}"/>
              </a:ext>
            </a:extLst>
          </p:cNvPr>
          <p:cNvCxnSpPr>
            <a:cxnSpLocks/>
          </p:cNvCxnSpPr>
          <p:nvPr/>
        </p:nvCxnSpPr>
        <p:spPr>
          <a:xfrm flipH="1">
            <a:off x="5167870" y="2246995"/>
            <a:ext cx="2035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D65412E-BFCF-FE87-143B-D4AF3ACD8161}"/>
              </a:ext>
            </a:extLst>
          </p:cNvPr>
          <p:cNvSpPr txBox="1"/>
          <p:nvPr/>
        </p:nvSpPr>
        <p:spPr>
          <a:xfrm>
            <a:off x="5167870" y="233923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通知を送るよう設定</a:t>
            </a:r>
          </a:p>
        </p:txBody>
      </p:sp>
      <p:cxnSp>
        <p:nvCxnSpPr>
          <p:cNvPr id="58" name="カギ線コネクタ 57">
            <a:extLst>
              <a:ext uri="{FF2B5EF4-FFF2-40B4-BE49-F238E27FC236}">
                <a16:creationId xmlns:a16="http://schemas.microsoft.com/office/drawing/2014/main" id="{CD17EA7F-2DB9-9FB8-A003-0B1ECEE27FD1}"/>
              </a:ext>
            </a:extLst>
          </p:cNvPr>
          <p:cNvCxnSpPr>
            <a:cxnSpLocks/>
          </p:cNvCxnSpPr>
          <p:nvPr/>
        </p:nvCxnSpPr>
        <p:spPr>
          <a:xfrm>
            <a:off x="5136930" y="5448962"/>
            <a:ext cx="4731899" cy="637575"/>
          </a:xfrm>
          <a:prstGeom prst="bentConnector3">
            <a:avLst>
              <a:gd name="adj1" fmla="val 323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78C2460-A8B0-664B-2485-001FCB741D83}"/>
              </a:ext>
            </a:extLst>
          </p:cNvPr>
          <p:cNvSpPr txBox="1"/>
          <p:nvPr/>
        </p:nvSpPr>
        <p:spPr>
          <a:xfrm>
            <a:off x="6468737" y="6167115"/>
            <a:ext cx="35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doPost</a:t>
            </a:r>
            <a:r>
              <a:rPr kumimoji="1" lang="ja-JP" altLang="en-US"/>
              <a:t>関数によるプログラムの起動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B7238EBD-79B3-8814-36B2-E97E7D127187}"/>
              </a:ext>
            </a:extLst>
          </p:cNvPr>
          <p:cNvCxnSpPr>
            <a:cxnSpLocks/>
          </p:cNvCxnSpPr>
          <p:nvPr/>
        </p:nvCxnSpPr>
        <p:spPr>
          <a:xfrm flipH="1">
            <a:off x="1457921" y="2523897"/>
            <a:ext cx="1430245" cy="148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91E613F-D490-8D87-D2C6-E18DE9A6C57D}"/>
              </a:ext>
            </a:extLst>
          </p:cNvPr>
          <p:cNvSpPr txBox="1"/>
          <p:nvPr/>
        </p:nvSpPr>
        <p:spPr>
          <a:xfrm>
            <a:off x="1350133" y="4028475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通知受け取り</a:t>
            </a:r>
          </a:p>
        </p:txBody>
      </p:sp>
    </p:spTree>
    <p:extLst>
      <p:ext uri="{BB962C8B-B14F-4D97-AF65-F5344CB8AC3E}">
        <p14:creationId xmlns:p14="http://schemas.microsoft.com/office/powerpoint/2010/main" val="158823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12D149-A805-9CA2-9979-9252DFF9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66" y="-107383"/>
            <a:ext cx="9905998" cy="1478570"/>
          </a:xfrm>
        </p:spPr>
        <p:txBody>
          <a:bodyPr/>
          <a:lstStyle/>
          <a:p>
            <a:r>
              <a:rPr lang="ja-JP" altLang="en-US" b="1"/>
              <a:t>通知が送られるまでのモジュールの協調</a:t>
            </a:r>
            <a:endParaRPr kumimoji="1" lang="ja-JP" altLang="en-US" b="1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9ECE10-689F-58B7-7A9B-2AC90F7CAB8E}"/>
              </a:ext>
            </a:extLst>
          </p:cNvPr>
          <p:cNvSpPr txBox="1"/>
          <p:nvPr/>
        </p:nvSpPr>
        <p:spPr>
          <a:xfrm>
            <a:off x="717666" y="1627665"/>
            <a:ext cx="673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ユーザによる</a:t>
            </a:r>
            <a:r>
              <a:rPr kumimoji="1" lang="ja-JP" altLang="en-US">
                <a:solidFill>
                  <a:srgbClr val="FFC000"/>
                </a:solidFill>
              </a:rPr>
              <a:t>メニュー操作</a:t>
            </a:r>
            <a:r>
              <a:rPr kumimoji="1" lang="ja-JP" altLang="en-US"/>
              <a:t>（ここでは，「天気通知を受け取る」を押す）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E26416-B255-1A73-FDF5-7D4CB7D85D1D}"/>
              </a:ext>
            </a:extLst>
          </p:cNvPr>
          <p:cNvSpPr txBox="1"/>
          <p:nvPr/>
        </p:nvSpPr>
        <p:spPr>
          <a:xfrm>
            <a:off x="717666" y="2253475"/>
            <a:ext cx="18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C000"/>
                </a:solidFill>
              </a:rPr>
              <a:t>doPost()</a:t>
            </a:r>
            <a:r>
              <a:rPr kumimoji="1" lang="ja-JP" altLang="en-US"/>
              <a:t>関数起動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36DDE93-F8FE-4D92-B2EC-938E1DB3DE4E}"/>
              </a:ext>
            </a:extLst>
          </p:cNvPr>
          <p:cNvSpPr txBox="1"/>
          <p:nvPr/>
        </p:nvSpPr>
        <p:spPr>
          <a:xfrm>
            <a:off x="4391436" y="2253475"/>
            <a:ext cx="556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SendReplyMessage()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ja-JP" altLang="en-US"/>
              <a:t>「天気通知が登録されました」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C415F4-EBC8-1693-2841-F5B5C12EDB37}"/>
              </a:ext>
            </a:extLst>
          </p:cNvPr>
          <p:cNvSpPr txBox="1"/>
          <p:nvPr/>
        </p:nvSpPr>
        <p:spPr>
          <a:xfrm>
            <a:off x="4391436" y="2694619"/>
            <a:ext cx="606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/>
              <a:t>RecordUserID</a:t>
            </a:r>
            <a:r>
              <a:rPr kumimoji="1" lang="en-US" altLang="ja-JP"/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ja-JP" altLang="en-US"/>
              <a:t>スプレッドシートにユーザ</a:t>
            </a:r>
            <a:r>
              <a:rPr kumimoji="1" lang="en-US" altLang="ja-JP"/>
              <a:t>ID</a:t>
            </a:r>
            <a:r>
              <a:rPr kumimoji="1" lang="ja-JP" altLang="en-US"/>
              <a:t>を記録・管理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8AAF4A-106A-4A0B-8935-7A1B387BD0C0}"/>
              </a:ext>
            </a:extLst>
          </p:cNvPr>
          <p:cNvSpPr txBox="1"/>
          <p:nvPr/>
        </p:nvSpPr>
        <p:spPr>
          <a:xfrm>
            <a:off x="4391436" y="3135763"/>
            <a:ext cx="700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/>
              <a:t>CreateTrigger</a:t>
            </a:r>
            <a:r>
              <a:rPr kumimoji="1" lang="en-US" altLang="ja-JP"/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ja-JP" altLang="en-US"/>
              <a:t>指定した時間おきに</a:t>
            </a:r>
            <a:r>
              <a:rPr kumimoji="1" lang="en-US" altLang="ja-JP" err="1">
                <a:solidFill>
                  <a:srgbClr val="00B0F0"/>
                </a:solidFill>
              </a:rPr>
              <a:t>MoniterWeather</a:t>
            </a:r>
            <a:r>
              <a:rPr kumimoji="1" lang="en-US" altLang="ja-JP"/>
              <a:t>()</a:t>
            </a:r>
            <a:r>
              <a:rPr kumimoji="1" lang="ja-JP" altLang="en-US"/>
              <a:t>関数を実行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E7547A-5B94-21A1-F49C-B3818BE00CD2}"/>
              </a:ext>
            </a:extLst>
          </p:cNvPr>
          <p:cNvSpPr txBox="1"/>
          <p:nvPr/>
        </p:nvSpPr>
        <p:spPr>
          <a:xfrm>
            <a:off x="717666" y="4202717"/>
            <a:ext cx="984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>
                <a:solidFill>
                  <a:srgbClr val="00B0F0"/>
                </a:solidFill>
              </a:rPr>
              <a:t>MoniterWeather</a:t>
            </a:r>
            <a:r>
              <a:rPr kumimoji="1" lang="en-US" altLang="ja-JP"/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en-US" altLang="ja-JP" err="1">
                <a:solidFill>
                  <a:srgbClr val="92D050"/>
                </a:solidFill>
              </a:rPr>
              <a:t>GetWeather</a:t>
            </a:r>
            <a:r>
              <a:rPr kumimoji="1" lang="en-US" altLang="ja-JP"/>
              <a:t>()</a:t>
            </a:r>
            <a:r>
              <a:rPr kumimoji="1" lang="ja-JP" altLang="en-US"/>
              <a:t>関数を呼び出し，雨であれば</a:t>
            </a:r>
            <a:r>
              <a:rPr kumimoji="1" lang="en-US" altLang="ja-JP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SendLineNotification</a:t>
            </a:r>
            <a:r>
              <a:rPr kumimoji="1" lang="en-US" altLang="ja-JP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  <a:r>
              <a:rPr kumimoji="1" lang="ja-JP" altLang="en-US"/>
              <a:t>関数を起動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6D653E-962F-23AB-3DE1-FEC2F73F5493}"/>
              </a:ext>
            </a:extLst>
          </p:cNvPr>
          <p:cNvSpPr txBox="1"/>
          <p:nvPr/>
        </p:nvSpPr>
        <p:spPr>
          <a:xfrm>
            <a:off x="717666" y="4715673"/>
            <a:ext cx="885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>
                <a:solidFill>
                  <a:srgbClr val="92D050"/>
                </a:solidFill>
              </a:rPr>
              <a:t>GetWeather</a:t>
            </a:r>
            <a:r>
              <a:rPr kumimoji="1" lang="en-US" altLang="ja-JP"/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en-US" altLang="ja-JP" err="1"/>
              <a:t>getGPS</a:t>
            </a:r>
            <a:r>
              <a:rPr kumimoji="1" lang="en-US" altLang="ja-JP"/>
              <a:t>()</a:t>
            </a:r>
            <a:r>
              <a:rPr kumimoji="1" lang="ja-JP" altLang="en-US"/>
              <a:t>関数で現在地を取得し，天気</a:t>
            </a:r>
            <a:r>
              <a:rPr kumimoji="1" lang="en-US" altLang="ja-JP"/>
              <a:t>API</a:t>
            </a:r>
            <a:r>
              <a:rPr kumimoji="1" lang="ja-JP" altLang="en-US"/>
              <a:t>を通じて現在の天気を取得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5F48A3D-92A5-9782-DA17-18F0807CAF39}"/>
              </a:ext>
            </a:extLst>
          </p:cNvPr>
          <p:cNvSpPr txBox="1"/>
          <p:nvPr/>
        </p:nvSpPr>
        <p:spPr>
          <a:xfrm>
            <a:off x="717666" y="5228629"/>
            <a:ext cx="846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SendLineNotification</a:t>
            </a:r>
            <a:r>
              <a:rPr kumimoji="1" lang="en-US" altLang="ja-JP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ja-JP" altLang="en-US"/>
              <a:t>スプレッドシートに記録されているユーザ宛に通知を送信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36D020-BEB4-3950-656D-49D18C053BD0}"/>
              </a:ext>
            </a:extLst>
          </p:cNvPr>
          <p:cNvSpPr txBox="1"/>
          <p:nvPr/>
        </p:nvSpPr>
        <p:spPr>
          <a:xfrm>
            <a:off x="936703" y="6055113"/>
            <a:ext cx="10675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・ユーザがボタンを押すと</a:t>
            </a:r>
            <a:r>
              <a:rPr kumimoji="1" lang="en-US" altLang="ja-JP" sz="2800" b="1"/>
              <a:t>doPost</a:t>
            </a:r>
            <a:r>
              <a:rPr kumimoji="1" lang="ja-JP" altLang="en-US" sz="2800" b="1"/>
              <a:t>関数が実行され，順々に処理が進む</a:t>
            </a:r>
          </a:p>
        </p:txBody>
      </p:sp>
    </p:spTree>
    <p:extLst>
      <p:ext uri="{BB962C8B-B14F-4D97-AF65-F5344CB8AC3E}">
        <p14:creationId xmlns:p14="http://schemas.microsoft.com/office/powerpoint/2010/main" val="186143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A500369-18DD-46A3-F519-8779861A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05" y="2689715"/>
            <a:ext cx="4278080" cy="1478570"/>
          </a:xfrm>
        </p:spPr>
        <p:txBody>
          <a:bodyPr>
            <a:normAutofit/>
          </a:bodyPr>
          <a:lstStyle/>
          <a:p>
            <a:r>
              <a:rPr lang="ja-JP" altLang="en-US" sz="4400" b="1"/>
              <a:t>実際の動作画面</a:t>
            </a:r>
          </a:p>
        </p:txBody>
      </p:sp>
      <p:pic>
        <p:nvPicPr>
          <p:cNvPr id="6" name="図 5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1ACF8EF4-2BAE-F63C-09D2-8D6DF7539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8" b="3252"/>
          <a:stretch/>
        </p:blipFill>
        <p:spPr>
          <a:xfrm>
            <a:off x="6801655" y="301082"/>
            <a:ext cx="3160690" cy="62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6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4C200-68FF-2D40-4A13-EDC4E7E3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エアコン操作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46ED24-610D-F528-1AC8-CD967CD92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err="1"/>
              <a:t>RemoAPI</a:t>
            </a:r>
            <a:r>
              <a:rPr kumimoji="1" lang="ja-JP" altLang="en-US"/>
              <a:t>を使って実装</a:t>
            </a:r>
            <a:endParaRPr kumimoji="1" lang="en-US" altLang="ja-JP"/>
          </a:p>
          <a:p>
            <a:r>
              <a:rPr kumimoji="1" lang="ja-JP" altLang="en-US"/>
              <a:t>トリガーを設定し、定期的に室内の温度・湿度と閾値を比較</a:t>
            </a:r>
          </a:p>
        </p:txBody>
      </p:sp>
      <p:pic>
        <p:nvPicPr>
          <p:cNvPr id="5" name="図 4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3BE52C55-2BC3-EB2F-C56D-A200D5A06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74" y="3535695"/>
            <a:ext cx="6795474" cy="27037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D1437F-85B7-1FFD-A827-1D30E786AA20}"/>
              </a:ext>
            </a:extLst>
          </p:cNvPr>
          <p:cNvSpPr txBox="1"/>
          <p:nvPr/>
        </p:nvSpPr>
        <p:spPr>
          <a:xfrm>
            <a:off x="4608945" y="6239482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↑エアコン操作関数</a:t>
            </a:r>
          </a:p>
        </p:txBody>
      </p:sp>
    </p:spTree>
    <p:extLst>
      <p:ext uri="{BB962C8B-B14F-4D97-AF65-F5344CB8AC3E}">
        <p14:creationId xmlns:p14="http://schemas.microsoft.com/office/powerpoint/2010/main" val="356950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93061A-3052-578E-DC2C-112D29D1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GPS</a:t>
            </a:r>
            <a:r>
              <a:rPr kumimoji="1" lang="ja-JP" altLang="en-US"/>
              <a:t>の位置情報取得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2DF943-8B7D-32F8-4F0E-00F817E24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スプレットシートを経由して、</a:t>
            </a:r>
            <a:r>
              <a:rPr kumimoji="1" lang="en-US" altLang="ja-JP"/>
              <a:t>HTML</a:t>
            </a:r>
            <a:r>
              <a:rPr kumimoji="1" lang="ja-JP" altLang="en-US"/>
              <a:t>と</a:t>
            </a:r>
            <a:r>
              <a:rPr kumimoji="1" lang="en-US" altLang="ja-JP"/>
              <a:t>GAS</a:t>
            </a:r>
            <a:r>
              <a:rPr kumimoji="1" lang="ja-JP" altLang="en-US"/>
              <a:t>で実装</a:t>
            </a:r>
          </a:p>
        </p:txBody>
      </p:sp>
      <p:pic>
        <p:nvPicPr>
          <p:cNvPr id="5" name="図 4" descr="ロゴ, アイコン&#10;&#10;自動的に生成された説明">
            <a:extLst>
              <a:ext uri="{FF2B5EF4-FFF2-40B4-BE49-F238E27FC236}">
                <a16:creationId xmlns:a16="http://schemas.microsoft.com/office/drawing/2014/main" id="{A74C5EBC-D515-1A6D-8D53-AE6EF8E67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1" y="3474893"/>
            <a:ext cx="1818697" cy="1818697"/>
          </a:xfrm>
          <a:prstGeom prst="rect">
            <a:avLst/>
          </a:prstGeom>
        </p:spPr>
      </p:pic>
      <p:pic>
        <p:nvPicPr>
          <p:cNvPr id="7" name="図 6" descr="ロゴ, 会社名&#10;&#10;自動的に生成された説明">
            <a:extLst>
              <a:ext uri="{FF2B5EF4-FFF2-40B4-BE49-F238E27FC236}">
                <a16:creationId xmlns:a16="http://schemas.microsoft.com/office/drawing/2014/main" id="{ED755578-680A-6D5E-5DD4-7318693D3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09" y="3474893"/>
            <a:ext cx="3223490" cy="1813213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F41DA32D-26C7-6551-5910-38A34107C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30" y="3428999"/>
            <a:ext cx="1905000" cy="19050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C6A47DC-7009-8B13-9D67-AE7D720CB28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97608" y="4381499"/>
            <a:ext cx="154182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306B1A5-100C-12E8-D478-E5D79FD8CF6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44430" y="4381499"/>
            <a:ext cx="1403279" cy="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8DE6DB3-CE10-FEC2-B880-CFEACF3A6E6A}"/>
              </a:ext>
            </a:extLst>
          </p:cNvPr>
          <p:cNvSpPr txBox="1"/>
          <p:nvPr/>
        </p:nvSpPr>
        <p:spPr>
          <a:xfrm>
            <a:off x="2797608" y="3640605"/>
            <a:ext cx="165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現在地の緯度経度を記録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B1A73-30A0-0EEB-D0EA-1C8E53A7B2EE}"/>
              </a:ext>
            </a:extLst>
          </p:cNvPr>
          <p:cNvSpPr txBox="1"/>
          <p:nvPr/>
        </p:nvSpPr>
        <p:spPr>
          <a:xfrm>
            <a:off x="6244430" y="3582769"/>
            <a:ext cx="140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最新の緯度経度を取得</a:t>
            </a:r>
          </a:p>
        </p:txBody>
      </p:sp>
    </p:spTree>
    <p:extLst>
      <p:ext uri="{BB962C8B-B14F-4D97-AF65-F5344CB8AC3E}">
        <p14:creationId xmlns:p14="http://schemas.microsoft.com/office/powerpoint/2010/main" val="1876829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C8182E-055B-DEAE-C60F-B079C0A2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US" altLang="ja-JP"/>
              <a:t>GPS</a:t>
            </a:r>
            <a:r>
              <a:rPr kumimoji="1" lang="ja-JP" altLang="en-US"/>
              <a:t>の位置情報取得</a:t>
            </a:r>
          </a:p>
        </p:txBody>
      </p:sp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D5AD693-64A8-17F0-8739-EF4BBFDC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916481"/>
            <a:ext cx="4689234" cy="221566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E649CC-4A8E-0DB5-D350-5F3F7ECF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ja-JP" altLang="en-US"/>
              <a:t>リアルタイムに位置情報を取得できない</a:t>
            </a:r>
            <a:endParaRPr lang="en-US" altLang="ja-JP"/>
          </a:p>
          <a:p>
            <a:r>
              <a:rPr kumimoji="1" lang="ja-JP" altLang="en-US"/>
              <a:t>位置情報を</a:t>
            </a:r>
            <a:r>
              <a:rPr lang="ja-JP" altLang="en-US"/>
              <a:t>記録したタイミング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D7A7E3-32D9-46FF-7519-93929F7D74A1}"/>
              </a:ext>
            </a:extLst>
          </p:cNvPr>
          <p:cNvSpPr txBox="1"/>
          <p:nvPr/>
        </p:nvSpPr>
        <p:spPr>
          <a:xfrm>
            <a:off x="1644073" y="5338618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↑ボタンを押すと位置情報を記録</a:t>
            </a:r>
          </a:p>
        </p:txBody>
      </p:sp>
    </p:spTree>
    <p:extLst>
      <p:ext uri="{BB962C8B-B14F-4D97-AF65-F5344CB8AC3E}">
        <p14:creationId xmlns:p14="http://schemas.microsoft.com/office/powerpoint/2010/main" val="329850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30FFCD4A-BDD6-796A-887D-3D910B3BE539}"/>
              </a:ext>
            </a:extLst>
          </p:cNvPr>
          <p:cNvGraphicFramePr>
            <a:graphicFrameLocks noGrp="1"/>
          </p:cNvGraphicFramePr>
          <p:nvPr/>
        </p:nvGraphicFramePr>
        <p:xfrm>
          <a:off x="92015" y="1145964"/>
          <a:ext cx="12007970" cy="5262953"/>
        </p:xfrm>
        <a:graphic>
          <a:graphicData uri="http://schemas.openxmlformats.org/drawingml/2006/table">
            <a:tbl>
              <a:tblPr firstCol="1" bandRow="1">
                <a:tableStyleId>{2D5ABB26-0587-4C30-8999-92F81FD0307C}</a:tableStyleId>
              </a:tblPr>
              <a:tblGrid>
                <a:gridCol w="1925584">
                  <a:extLst>
                    <a:ext uri="{9D8B030D-6E8A-4147-A177-3AD203B41FA5}">
                      <a16:colId xmlns:a16="http://schemas.microsoft.com/office/drawing/2014/main" val="1416916625"/>
                    </a:ext>
                  </a:extLst>
                </a:gridCol>
                <a:gridCol w="718828">
                  <a:extLst>
                    <a:ext uri="{9D8B030D-6E8A-4147-A177-3AD203B41FA5}">
                      <a16:colId xmlns:a16="http://schemas.microsoft.com/office/drawing/2014/main" val="3805013226"/>
                    </a:ext>
                  </a:extLst>
                </a:gridCol>
                <a:gridCol w="1154458">
                  <a:extLst>
                    <a:ext uri="{9D8B030D-6E8A-4147-A177-3AD203B41FA5}">
                      <a16:colId xmlns:a16="http://schemas.microsoft.com/office/drawing/2014/main" val="2685664857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3795450894"/>
                    </a:ext>
                  </a:extLst>
                </a:gridCol>
                <a:gridCol w="1196136">
                  <a:extLst>
                    <a:ext uri="{9D8B030D-6E8A-4147-A177-3AD203B41FA5}">
                      <a16:colId xmlns:a16="http://schemas.microsoft.com/office/drawing/2014/main" val="3822734005"/>
                    </a:ext>
                  </a:extLst>
                </a:gridCol>
                <a:gridCol w="1196136">
                  <a:extLst>
                    <a:ext uri="{9D8B030D-6E8A-4147-A177-3AD203B41FA5}">
                      <a16:colId xmlns:a16="http://schemas.microsoft.com/office/drawing/2014/main" val="2719733664"/>
                    </a:ext>
                  </a:extLst>
                </a:gridCol>
                <a:gridCol w="1163364">
                  <a:extLst>
                    <a:ext uri="{9D8B030D-6E8A-4147-A177-3AD203B41FA5}">
                      <a16:colId xmlns:a16="http://schemas.microsoft.com/office/drawing/2014/main" val="1171470979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2344683218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2716074916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350445093"/>
                    </a:ext>
                  </a:extLst>
                </a:gridCol>
              </a:tblGrid>
              <a:tr h="204103"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n-ea"/>
                          <a:ea typeface="+mn-ea"/>
                        </a:rPr>
                        <a:t>担当</a:t>
                      </a:r>
                      <a:endParaRPr kumimoji="1" lang="en-US" altLang="ja-JP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6/12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6/12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6/19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6/19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6/26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6/26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7/3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7/3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  <a:p>
                      <a:endParaRPr kumimoji="1" lang="ja-JP" altLang="en-US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39983"/>
                  </a:ext>
                </a:extLst>
              </a:tr>
              <a:tr h="469131"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j-ea"/>
                          <a:ea typeface="+mj-ea"/>
                        </a:rPr>
                        <a:t>要求仕様・設計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全員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442423"/>
                  </a:ext>
                </a:extLst>
              </a:tr>
              <a:tr h="724383"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j-ea"/>
                          <a:ea typeface="+mj-ea"/>
                        </a:rPr>
                        <a:t>天気情報を取得するプログラム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植田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504033"/>
                  </a:ext>
                </a:extLst>
              </a:tr>
              <a:tr h="922683">
                <a:tc>
                  <a:txBody>
                    <a:bodyPr/>
                    <a:lstStyle/>
                    <a:p>
                      <a:r>
                        <a:rPr kumimoji="1" lang="en-US" altLang="ja-JP" b="1">
                          <a:latin typeface="+mj-ea"/>
                          <a:ea typeface="+mj-ea"/>
                        </a:rPr>
                        <a:t>Remo3</a:t>
                      </a:r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からのデータ取得用プログラム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松尾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07615"/>
                  </a:ext>
                </a:extLst>
              </a:tr>
              <a:tr h="731261"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エアコン操作用プログラム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松田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70670"/>
                  </a:ext>
                </a:extLst>
              </a:tr>
              <a:tr h="922683">
                <a:tc>
                  <a:txBody>
                    <a:bodyPr/>
                    <a:lstStyle/>
                    <a:p>
                      <a:r>
                        <a:rPr kumimoji="1" lang="en-US" altLang="ja-JP" b="1">
                          <a:latin typeface="+mj-ea"/>
                          <a:ea typeface="+mj-ea"/>
                        </a:rPr>
                        <a:t>GPS</a:t>
                      </a:r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から現在地を取得するプログラム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赤松</a:t>
                      </a:r>
                      <a:endParaRPr kumimoji="1" lang="en-US" altLang="ja-JP"/>
                    </a:p>
                    <a:p>
                      <a:r>
                        <a:rPr kumimoji="1" lang="ja-JP" altLang="en-US"/>
                        <a:t>松尾</a:t>
                      </a:r>
                      <a:endParaRPr kumimoji="1" lang="en-US" altLang="ja-JP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75479"/>
                  </a:ext>
                </a:extLst>
              </a:tr>
              <a:tr h="913692">
                <a:tc>
                  <a:txBody>
                    <a:bodyPr/>
                    <a:lstStyle/>
                    <a:p>
                      <a:r>
                        <a:rPr kumimoji="1" lang="en-US" altLang="ja-JP" b="1">
                          <a:latin typeface="+mj-ea"/>
                          <a:ea typeface="+mj-ea"/>
                        </a:rPr>
                        <a:t>LINE</a:t>
                      </a:r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に通知するプログラム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赤松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611734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434842-A2DC-5178-A2DB-AED253555860}"/>
              </a:ext>
            </a:extLst>
          </p:cNvPr>
          <p:cNvSpPr txBox="1"/>
          <p:nvPr/>
        </p:nvSpPr>
        <p:spPr>
          <a:xfrm>
            <a:off x="386080" y="243840"/>
            <a:ext cx="436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+mj-lt"/>
                <a:ea typeface="+mj-ea"/>
              </a:rPr>
              <a:t>開発スケジュール</a:t>
            </a:r>
          </a:p>
        </p:txBody>
      </p:sp>
    </p:spTree>
    <p:extLst>
      <p:ext uri="{BB962C8B-B14F-4D97-AF65-F5344CB8AC3E}">
        <p14:creationId xmlns:p14="http://schemas.microsoft.com/office/powerpoint/2010/main" val="27838016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30FFCD4A-BDD6-796A-887D-3D910B3BE539}"/>
              </a:ext>
            </a:extLst>
          </p:cNvPr>
          <p:cNvGraphicFramePr>
            <a:graphicFrameLocks noGrp="1"/>
          </p:cNvGraphicFramePr>
          <p:nvPr/>
        </p:nvGraphicFramePr>
        <p:xfrm>
          <a:off x="92015" y="1174048"/>
          <a:ext cx="12007970" cy="5250095"/>
        </p:xfrm>
        <a:graphic>
          <a:graphicData uri="http://schemas.openxmlformats.org/drawingml/2006/table">
            <a:tbl>
              <a:tblPr firstCol="1" bandRow="1">
                <a:tableStyleId>{2D5ABB26-0587-4C30-8999-92F81FD0307C}</a:tableStyleId>
              </a:tblPr>
              <a:tblGrid>
                <a:gridCol w="2061905">
                  <a:extLst>
                    <a:ext uri="{9D8B030D-6E8A-4147-A177-3AD203B41FA5}">
                      <a16:colId xmlns:a16="http://schemas.microsoft.com/office/drawing/2014/main" val="141691662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805013226"/>
                    </a:ext>
                  </a:extLst>
                </a:gridCol>
                <a:gridCol w="1046085">
                  <a:extLst>
                    <a:ext uri="{9D8B030D-6E8A-4147-A177-3AD203B41FA5}">
                      <a16:colId xmlns:a16="http://schemas.microsoft.com/office/drawing/2014/main" val="2685664857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3795450894"/>
                    </a:ext>
                  </a:extLst>
                </a:gridCol>
                <a:gridCol w="1196136">
                  <a:extLst>
                    <a:ext uri="{9D8B030D-6E8A-4147-A177-3AD203B41FA5}">
                      <a16:colId xmlns:a16="http://schemas.microsoft.com/office/drawing/2014/main" val="3822734005"/>
                    </a:ext>
                  </a:extLst>
                </a:gridCol>
                <a:gridCol w="1196136">
                  <a:extLst>
                    <a:ext uri="{9D8B030D-6E8A-4147-A177-3AD203B41FA5}">
                      <a16:colId xmlns:a16="http://schemas.microsoft.com/office/drawing/2014/main" val="2719733664"/>
                    </a:ext>
                  </a:extLst>
                </a:gridCol>
                <a:gridCol w="1163364">
                  <a:extLst>
                    <a:ext uri="{9D8B030D-6E8A-4147-A177-3AD203B41FA5}">
                      <a16:colId xmlns:a16="http://schemas.microsoft.com/office/drawing/2014/main" val="1171470979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2344683218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2716074916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350445093"/>
                    </a:ext>
                  </a:extLst>
                </a:gridCol>
              </a:tblGrid>
              <a:tr h="204103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n-ea"/>
                          <a:ea typeface="+mn-ea"/>
                        </a:rPr>
                        <a:t>担当</a:t>
                      </a:r>
                      <a:endParaRPr kumimoji="1" lang="en-US" altLang="ja-JP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b="1">
                          <a:latin typeface="+mn-ea"/>
                          <a:ea typeface="+mn-ea"/>
                        </a:rPr>
                        <a:t>6/12 3</a:t>
                      </a:r>
                      <a:r>
                        <a:rPr kumimoji="1" lang="ja-JP" altLang="en-US" sz="15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6/12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6/19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6/19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6/26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6/26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7/3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7/3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  <a:p>
                      <a:endParaRPr kumimoji="1" lang="ja-JP" altLang="en-US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39983"/>
                  </a:ext>
                </a:extLst>
              </a:tr>
              <a:tr h="469131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現在地をもとに雨雲情報を取得するプログラム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松尾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442423"/>
                  </a:ext>
                </a:extLst>
              </a:tr>
              <a:tr h="724383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スプレッドシートへの情報取得テスト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松田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504033"/>
                  </a:ext>
                </a:extLst>
              </a:tr>
              <a:tr h="922683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雨雲接近の</a:t>
                      </a:r>
                      <a:r>
                        <a:rPr kumimoji="1" lang="en-US" altLang="ja-JP" b="0">
                          <a:latin typeface="+mn-ea"/>
                          <a:ea typeface="+mn-ea"/>
                        </a:rPr>
                        <a:t>LINE</a:t>
                      </a:r>
                      <a:r>
                        <a:rPr kumimoji="1" lang="ja-JP" altLang="en-US" b="0">
                          <a:latin typeface="+mn-ea"/>
                          <a:ea typeface="+mn-ea"/>
                        </a:rPr>
                        <a:t>通知テスト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植田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07615"/>
                  </a:ext>
                </a:extLst>
              </a:tr>
              <a:tr h="731261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指定した条件に応じたエアコン稼働テスト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赤松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70670"/>
                  </a:ext>
                </a:extLst>
              </a:tr>
              <a:tr h="655431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システムテスト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全員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75479"/>
                  </a:ext>
                </a:extLst>
              </a:tr>
              <a:tr h="539678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成果発表資料作成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全員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611734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434842-A2DC-5178-A2DB-AED253555860}"/>
              </a:ext>
            </a:extLst>
          </p:cNvPr>
          <p:cNvSpPr txBox="1"/>
          <p:nvPr/>
        </p:nvSpPr>
        <p:spPr>
          <a:xfrm>
            <a:off x="386080" y="243840"/>
            <a:ext cx="436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+mj-ea"/>
                <a:ea typeface="+mj-ea"/>
              </a:rPr>
              <a:t>開発スケジュール</a:t>
            </a:r>
          </a:p>
        </p:txBody>
      </p:sp>
    </p:spTree>
    <p:extLst>
      <p:ext uri="{BB962C8B-B14F-4D97-AF65-F5344CB8AC3E}">
        <p14:creationId xmlns:p14="http://schemas.microsoft.com/office/powerpoint/2010/main" val="960261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71D3E1-796A-8DEC-3256-D56E38C2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441" y="2074672"/>
            <a:ext cx="4040186" cy="2708656"/>
          </a:xfrm>
        </p:spPr>
        <p:txBody>
          <a:bodyPr>
            <a:normAutofit/>
          </a:bodyPr>
          <a:lstStyle/>
          <a:p>
            <a:r>
              <a:rPr lang="ja-JP" altLang="en-US" sz="6000"/>
              <a:t>３</a:t>
            </a:r>
            <a:r>
              <a:rPr kumimoji="1" lang="en-US" altLang="ja-JP" sz="6000"/>
              <a:t>.</a:t>
            </a:r>
            <a:r>
              <a:rPr kumimoji="1" lang="ja-JP" altLang="en-US" sz="6000"/>
              <a:t>評価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56A742F-9684-BA80-611C-40E830CCCA99}"/>
              </a:ext>
            </a:extLst>
          </p:cNvPr>
          <p:cNvCxnSpPr/>
          <p:nvPr/>
        </p:nvCxnSpPr>
        <p:spPr>
          <a:xfrm>
            <a:off x="6694714" y="1894114"/>
            <a:ext cx="0" cy="3069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53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25100B-46EA-AD73-2023-9A7B45F5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83" y="1461947"/>
            <a:ext cx="10188227" cy="178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900"/>
              <a:t>・一方通行の</a:t>
            </a:r>
            <a:r>
              <a:rPr lang="en-US" altLang="ja-JP" sz="1900" err="1"/>
              <a:t>LINEbot</a:t>
            </a:r>
            <a:r>
              <a:rPr lang="ja-JP" altLang="en-US" sz="1900"/>
              <a:t>で実装しようと考えていたが，ユーザと双方向のやり取りが可能な</a:t>
            </a:r>
            <a:r>
              <a:rPr lang="en-US" altLang="ja-JP" sz="1900"/>
              <a:t>LINE Messaging API</a:t>
            </a:r>
            <a:r>
              <a:rPr lang="ja-JP" altLang="en-US" sz="1900"/>
              <a:t>での実装に切り替えた</a:t>
            </a:r>
            <a:endParaRPr lang="en-US" altLang="ja-JP" sz="1900"/>
          </a:p>
          <a:p>
            <a:pPr marL="0" indent="0">
              <a:buNone/>
            </a:pPr>
            <a:r>
              <a:rPr lang="ja-JP" altLang="en-US" sz="1900"/>
              <a:t>・</a:t>
            </a:r>
            <a:r>
              <a:rPr lang="en-US" altLang="ja-JP" sz="1900"/>
              <a:t>Yahoo</a:t>
            </a:r>
            <a:r>
              <a:rPr lang="ja-JP" altLang="en-US" sz="1900"/>
              <a:t>気象</a:t>
            </a:r>
            <a:r>
              <a:rPr lang="en-US" altLang="ja-JP" sz="1900"/>
              <a:t>API</a:t>
            </a:r>
            <a:r>
              <a:rPr lang="ja-JP" altLang="en-US" sz="1900"/>
              <a:t>で天気情報を取得しようと考えていたが，汎用性の高い</a:t>
            </a:r>
            <a:r>
              <a:rPr lang="en-US" altLang="ja-JP" sz="1900" err="1"/>
              <a:t>OpenWeatherMap</a:t>
            </a:r>
            <a:r>
              <a:rPr lang="en-US" altLang="ja-JP" sz="1900"/>
              <a:t> API</a:t>
            </a:r>
            <a:r>
              <a:rPr lang="ja-JP" altLang="en-US" sz="1900"/>
              <a:t>の使用に切り替えた</a:t>
            </a:r>
            <a:endParaRPr lang="en-US" altLang="ja-JP" sz="1900"/>
          </a:p>
          <a:p>
            <a:endParaRPr lang="en-US" altLang="ja-JP"/>
          </a:p>
          <a:p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A5D120A-9796-10CC-8196-FC64D92A001E}"/>
              </a:ext>
            </a:extLst>
          </p:cNvPr>
          <p:cNvSpPr txBox="1"/>
          <p:nvPr/>
        </p:nvSpPr>
        <p:spPr>
          <a:xfrm>
            <a:off x="873783" y="3429000"/>
            <a:ext cx="89915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・</a:t>
            </a:r>
            <a:r>
              <a:rPr lang="ja-JP" altLang="en-US" sz="2800" b="1"/>
              <a:t>出来なかったこと</a:t>
            </a:r>
            <a:r>
              <a:rPr kumimoji="1" lang="ja-JP" altLang="en-US" sz="2800" b="1"/>
              <a:t>、追加したこと、やりたかったこと　</a:t>
            </a:r>
            <a:r>
              <a:rPr kumimoji="1" lang="ja-JP" altLang="en-US"/>
              <a:t>などなど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A68D5-1C15-8FF5-1F81-C13258C4ECE5}"/>
              </a:ext>
            </a:extLst>
          </p:cNvPr>
          <p:cNvSpPr txBox="1"/>
          <p:nvPr/>
        </p:nvSpPr>
        <p:spPr>
          <a:xfrm>
            <a:off x="873783" y="691547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計画から変わった点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367BA9-B816-2770-A3FC-B3665B5093AC}"/>
              </a:ext>
            </a:extLst>
          </p:cNvPr>
          <p:cNvSpPr txBox="1"/>
          <p:nvPr/>
        </p:nvSpPr>
        <p:spPr>
          <a:xfrm>
            <a:off x="873783" y="4244656"/>
            <a:ext cx="110097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・取得した現在地の周囲</a:t>
            </a:r>
            <a:r>
              <a:rPr kumimoji="1" lang="en-US" altLang="ja-JP"/>
              <a:t>2km</a:t>
            </a:r>
            <a:r>
              <a:rPr kumimoji="1" lang="ja-JP" altLang="en-US"/>
              <a:t>内での雨雲検知を行いたかったが，現在地の西方</a:t>
            </a:r>
            <a:r>
              <a:rPr kumimoji="1" lang="en-US" altLang="ja-JP"/>
              <a:t>2km</a:t>
            </a:r>
            <a:r>
              <a:rPr kumimoji="1" lang="ja-JP" altLang="en-US"/>
              <a:t>での検知に留まった</a:t>
            </a:r>
            <a:br>
              <a:rPr kumimoji="1" lang="en-US" altLang="ja-JP"/>
            </a:br>
            <a:endParaRPr kumimoji="1" lang="en-US" altLang="ja-JP"/>
          </a:p>
          <a:p>
            <a:r>
              <a:rPr kumimoji="1" lang="ja-JP" altLang="en-US"/>
              <a:t>・雨雲を検知したときにのみ通知が来るようにしたかったが，一定時間おきに天気をチェックしてそれを知らせるに</a:t>
            </a:r>
            <a:br>
              <a:rPr kumimoji="1" lang="en-US" altLang="ja-JP"/>
            </a:br>
            <a:r>
              <a:rPr kumimoji="1" lang="en-US" altLang="ja-JP"/>
              <a:t>  </a:t>
            </a:r>
            <a:r>
              <a:rPr kumimoji="1" lang="ja-JP" altLang="en-US"/>
              <a:t>留まった</a:t>
            </a:r>
            <a:endParaRPr kumimoji="1" lang="en-US" altLang="ja-JP"/>
          </a:p>
          <a:p>
            <a:endParaRPr kumimoji="1" lang="en-US" altLang="ja-JP"/>
          </a:p>
          <a:p>
            <a:r>
              <a:rPr kumimoji="1" lang="ja-JP" altLang="en-US"/>
              <a:t>・花粉情報や湿度の情報などと絡めて，より</a:t>
            </a:r>
            <a:r>
              <a:rPr kumimoji="1" lang="en-US" altLang="ja-JP"/>
              <a:t>Remo</a:t>
            </a:r>
            <a:r>
              <a:rPr kumimoji="1" lang="ja-JP" altLang="en-US"/>
              <a:t>を活用したものを作りたかった</a:t>
            </a:r>
          </a:p>
        </p:txBody>
      </p:sp>
    </p:spTree>
    <p:extLst>
      <p:ext uri="{BB962C8B-B14F-4D97-AF65-F5344CB8AC3E}">
        <p14:creationId xmlns:p14="http://schemas.microsoft.com/office/powerpoint/2010/main" val="404029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88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61C523B-A717-4405-B5AC-B630C2153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BA2DB7-C41B-46B8-96A1-9C2D3C010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A14E8E-822E-4846-887A-1F46D6038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7F6151A4-AC55-47A4-8131-9F2A42B6E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228BFFA4-5FB8-43F4-97B1-65E6E99845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AE512074-F38B-4AFB-83DC-F83A9859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C1AC364E-47FB-4705-9C1A-9B2F12C92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ED5EF110-C2E6-44DF-AF8F-1A7F7244F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65B84F04-B4DA-43CD-86C6-4A3778138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01A6996-FBCE-4605-8D4D-98B4A0256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ADBB0497-28CA-47C2-A250-4967913ED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D56EFA4-DEBD-4104-9752-D3D8FFDA6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6F6C74A-1F95-4FBB-83A5-D0C014641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FB1922D-DAE4-45FB-88C4-8976712BF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496F5AE3-5509-441A-80F6-CB6966ACB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8A4A11DD-8C23-4E1B-9139-6E22E8D85F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6BD70A2E-0E77-4D1F-A027-628113B9F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15404CA4-DF4F-4C5C-8ACF-D4423ABEB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D528E3A-B55A-4A28-B585-3DCAC8CF6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9C123A03-CF16-4DC7-99B5-C273410C4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0BEC2EDC-8B59-4883-8090-280C07D0E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10549D-A06E-4EAD-A755-689A976CA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C6FF664-E69E-41C4-96DE-A73C52015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EB4C956C-97BB-47D2-B825-C7273DBFD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766367A9-6AFC-45C4-A1A6-5C51E227E0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19FBC1C2-3803-4B21-B720-B0D1475640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6D80B432-17BE-4875-95FC-D1DBC81D3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B897E5D0-7089-4B47-BB61-8AF066151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C22CB7C-A1C7-480B-9D97-BC3E58037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8E40BDC8-263B-48B1-8FC1-C55E592FD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F82D98-49CF-4F37-8DBD-04BDACECA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B340638F-A925-4A3F-B710-36CFBB89A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BF8732A7-4252-4C1B-B73B-59301B64A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93267A44-FDFE-4F88-8E2C-BCBF0AEC4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4F2CB385-8CE4-4BCB-93FF-4199F58E7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A455F5E1-EE7F-4E0A-98BE-4747CFFD0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4770917C-003F-4CD1-97FB-F64CADF33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533F319-3492-4EDF-82BE-76F2B3E141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06E8EA4E-BCA3-4962-9FE0-7F2496B45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A99AA645-E5C6-4018-B64D-41DA12A88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CD1395FD-FAE6-43F5-83B0-18AA01D7A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30E9AB17-080D-4003-A374-795F06581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953EF7A-9D6B-49DC-BBCC-40E115530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931843E-9D46-4321-906B-8C5522B7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D1EE2B49-129D-47F6-9F8B-382A734C8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518097DB-0851-4FD7-A055-5F9C6332F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3C923D0D-C8F6-48E3-8E35-C9E9FEC13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0" name="Freeform 8">
                <a:extLst>
                  <a:ext uri="{FF2B5EF4-FFF2-40B4-BE49-F238E27FC236}">
                    <a16:creationId xmlns:a16="http://schemas.microsoft.com/office/drawing/2014/main" id="{C77EEBE9-0D4A-4A72-A53F-FDFC971F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4DB812B3-1212-4DF0-993D-0F8A52F82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2E0109C9-98C0-45F3-892F-C4857462E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43412914-D19A-4494-B88A-132D11AEE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6644A724-EA16-4CA0-AD9A-B7DCB46ED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3577B54F-F097-4B1E-9F28-2B7A42D38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21532229-8D7A-4F8F-B868-4ACC0FFEE0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7" name="Freeform 15">
                <a:extLst>
                  <a:ext uri="{FF2B5EF4-FFF2-40B4-BE49-F238E27FC236}">
                    <a16:creationId xmlns:a16="http://schemas.microsoft.com/office/drawing/2014/main" id="{603B9AD1-1E37-4721-8740-8D98F4E05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5BE357EB-7A73-4100-9A4B-2E106F0A8E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D4C2A130-4004-4D3B-899B-E31CC1815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A4A355FC-EF80-4EF4-84CA-2B62A0B8C5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9891575B-FFA9-4C54-B489-5101A485F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64DFF510-5EDE-4366-8C66-C9988029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3" name="Rectangle 21">
                <a:extLst>
                  <a:ext uri="{FF2B5EF4-FFF2-40B4-BE49-F238E27FC236}">
                    <a16:creationId xmlns:a16="http://schemas.microsoft.com/office/drawing/2014/main" id="{1EF5BFE7-1DA5-45C3-82AF-1F7088C51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F14628F5-0A0D-4663-91A8-5BFA6A75C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E9D63AD5-E98B-447A-9DC5-4E20D97A8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4EE0CA80-0B88-43B0-9493-2CE37126D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0EA4C5B3-24EC-4719-AC78-39CB35EB7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7A4C5827-A491-4CD7-BA40-5D7328285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126B3DFF-88A2-4FC5-B193-F14EC1F1B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6B7FC1E9-83DD-4E64-806E-BDA5C4FCA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1" name="Freeform 29">
                <a:extLst>
                  <a:ext uri="{FF2B5EF4-FFF2-40B4-BE49-F238E27FC236}">
                    <a16:creationId xmlns:a16="http://schemas.microsoft.com/office/drawing/2014/main" id="{0511ABF0-3DED-4494-8AC5-7CA2A0D0C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F317B8DF-8A82-47DD-B625-0F9B43D32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3" name="Freeform 31">
                <a:extLst>
                  <a:ext uri="{FF2B5EF4-FFF2-40B4-BE49-F238E27FC236}">
                    <a16:creationId xmlns:a16="http://schemas.microsoft.com/office/drawing/2014/main" id="{1F0D9BE3-5D7C-4725-91E7-1D55F7E4ED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B6111C2-AE8B-48C2-8F1A-3993C3E8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ED2721C5-480C-4C01-BB6D-4B10BF78B7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A2B0862D-C89A-47FD-8385-5C75E4E97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8B54CECB-C6F6-4152-ABB0-EFAE21DA3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0204C169-E2E0-45BD-8AA1-F34C77631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B9F90EE2-655A-4C69-B28B-2E56D8A5E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A84BEBD1-8D01-4EDB-881A-AE649E86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3" name="Freeform 38">
                <a:extLst>
                  <a:ext uri="{FF2B5EF4-FFF2-40B4-BE49-F238E27FC236}">
                    <a16:creationId xmlns:a16="http://schemas.microsoft.com/office/drawing/2014/main" id="{0FC72C8F-9268-4C73-AFB7-17E994B26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EACCE2BE-A14D-4438-ADE3-08EE32A2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5" name="Freeform 40">
                <a:extLst>
                  <a:ext uri="{FF2B5EF4-FFF2-40B4-BE49-F238E27FC236}">
                    <a16:creationId xmlns:a16="http://schemas.microsoft.com/office/drawing/2014/main" id="{A747CFC3-7E30-4F32-B056-94119A8A6F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6" name="Rectangle 41">
                <a:extLst>
                  <a:ext uri="{FF2B5EF4-FFF2-40B4-BE49-F238E27FC236}">
                    <a16:creationId xmlns:a16="http://schemas.microsoft.com/office/drawing/2014/main" id="{1A7F0ABA-308A-40EF-827B-887084AD7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B01FD75-57B4-4FE5-897D-D1E45CCF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8F27CD4-DE7F-5619-4916-E72BCA329FE0}"/>
              </a:ext>
            </a:extLst>
          </p:cNvPr>
          <p:cNvSpPr txBox="1"/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600" cap="all">
                <a:latin typeface="+mj-lt"/>
                <a:ea typeface="+mj-ea"/>
                <a:cs typeface="+mj-cs"/>
              </a:rPr>
              <a:t>目次</a:t>
            </a:r>
          </a:p>
        </p:txBody>
      </p:sp>
      <p:graphicFrame>
        <p:nvGraphicFramePr>
          <p:cNvPr id="5" name="テキスト ボックス 2">
            <a:extLst>
              <a:ext uri="{FF2B5EF4-FFF2-40B4-BE49-F238E27FC236}">
                <a16:creationId xmlns:a16="http://schemas.microsoft.com/office/drawing/2014/main" id="{DB3DDD1B-6355-1A39-175B-36E486164F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42182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570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0ECBB-8E2B-B83F-8FDF-18EB0EC9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12" y="1176791"/>
            <a:ext cx="5681804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en-US" altLang="ja-JP" sz="6000"/>
              <a:t>4</a:t>
            </a:r>
            <a:r>
              <a:rPr kumimoji="1" lang="ja-JP" altLang="en-US" sz="6000"/>
              <a:t>．感想・振り返り</a:t>
            </a:r>
          </a:p>
        </p:txBody>
      </p:sp>
      <p:cxnSp>
        <p:nvCxnSpPr>
          <p:cNvPr id="225" name="直線コネクタ 224">
            <a:extLst>
              <a:ext uri="{FF2B5EF4-FFF2-40B4-BE49-F238E27FC236}">
                <a16:creationId xmlns:a16="http://schemas.microsoft.com/office/drawing/2014/main" id="{8E1E3E60-8917-A302-969C-49982F21E07F}"/>
              </a:ext>
            </a:extLst>
          </p:cNvPr>
          <p:cNvCxnSpPr>
            <a:cxnSpLocks/>
          </p:cNvCxnSpPr>
          <p:nvPr/>
        </p:nvCxnSpPr>
        <p:spPr>
          <a:xfrm>
            <a:off x="7021286" y="1268752"/>
            <a:ext cx="0" cy="4103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2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6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1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3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88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8E0ECBB-8E2B-B83F-8FDF-18EB0EC9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ja-JP" altLang="en-US" sz="6000"/>
              <a:t>１．開発内容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2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CB436E-28E0-2DFD-8069-DCF723E1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27" y="422576"/>
            <a:ext cx="3792736" cy="1057882"/>
          </a:xfrm>
        </p:spPr>
        <p:txBody>
          <a:bodyPr>
            <a:noAutofit/>
          </a:bodyPr>
          <a:lstStyle/>
          <a:p>
            <a:r>
              <a:rPr kumimoji="1" lang="ja-JP" altLang="en-US" b="1" u="sng"/>
              <a:t>・システムの概要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7AE96A-D815-BB72-4287-54DC13FD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82" y="1692331"/>
            <a:ext cx="5838726" cy="4954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/>
              <a:t>・</a:t>
            </a:r>
            <a:r>
              <a:rPr kumimoji="1" lang="en-US" altLang="ja-JP" sz="3200">
                <a:latin typeface="DIN Alternate" panose="020B0500000000000000" pitchFamily="34" charset="0"/>
              </a:rPr>
              <a:t>LINE</a:t>
            </a:r>
            <a:r>
              <a:rPr kumimoji="1" lang="ja-JP" altLang="en-US" sz="3200"/>
              <a:t>からの通知の受け取りや、エアコンに対してのアクションを行う</a:t>
            </a:r>
            <a:endParaRPr kumimoji="1" lang="en-US" altLang="ja-JP" sz="3200"/>
          </a:p>
          <a:p>
            <a:pPr marL="0" indent="0">
              <a:buNone/>
            </a:pPr>
            <a:r>
              <a:rPr lang="ja-JP" altLang="en-US" sz="3200"/>
              <a:t>・ひとつの</a:t>
            </a:r>
            <a:r>
              <a:rPr lang="en-US" altLang="ja-JP" sz="3200">
                <a:latin typeface="DIN Alternate" panose="020B0500000000000000" pitchFamily="34" charset="0"/>
                <a:cs typeface="Aharoni" panose="02010803020104030203" pitchFamily="2" charset="-79"/>
              </a:rPr>
              <a:t>bot</a:t>
            </a:r>
            <a:r>
              <a:rPr lang="ja-JP" altLang="en-US" sz="3200"/>
              <a:t>を，様々な操作や情報の受け取りが可能なプラットフォームのようなものにする</a:t>
            </a:r>
            <a:endParaRPr lang="en-US" altLang="ja-JP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8F6502-6081-4C60-3E03-F7A7E3992DB6}"/>
              </a:ext>
            </a:extLst>
          </p:cNvPr>
          <p:cNvSpPr txBox="1"/>
          <p:nvPr/>
        </p:nvSpPr>
        <p:spPr>
          <a:xfrm>
            <a:off x="8795658" y="3363685"/>
            <a:ext cx="299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写真</a:t>
            </a:r>
          </a:p>
        </p:txBody>
      </p:sp>
      <p:pic>
        <p:nvPicPr>
          <p:cNvPr id="6" name="図 5" descr="モニター, グリーン, 画面, 座る が含まれている画像&#10;&#10;自動的に生成された説明">
            <a:extLst>
              <a:ext uri="{FF2B5EF4-FFF2-40B4-BE49-F238E27FC236}">
                <a16:creationId xmlns:a16="http://schemas.microsoft.com/office/drawing/2014/main" id="{381E8379-C396-F99B-E441-0C528825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3" y="458207"/>
            <a:ext cx="4651132" cy="58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28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F698F5-BD64-C6B8-8220-C5BFEA165D09}"/>
              </a:ext>
            </a:extLst>
          </p:cNvPr>
          <p:cNvSpPr txBox="1"/>
          <p:nvPr/>
        </p:nvSpPr>
        <p:spPr>
          <a:xfrm>
            <a:off x="1328057" y="587828"/>
            <a:ext cx="2329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u="sng"/>
              <a:t>機能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ADAE51-6AFD-19E7-DBB2-8B1489D7DBD1}"/>
              </a:ext>
            </a:extLst>
          </p:cNvPr>
          <p:cNvSpPr txBox="1"/>
          <p:nvPr/>
        </p:nvSpPr>
        <p:spPr>
          <a:xfrm>
            <a:off x="1328057" y="1850571"/>
            <a:ext cx="102543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sz="2800"/>
              <a:t>熱中症の警告メッセージ</a:t>
            </a:r>
            <a:endParaRPr kumimoji="1" lang="en-US" altLang="ja-JP" sz="2800"/>
          </a:p>
          <a:p>
            <a:pPr marL="342900" indent="-342900">
              <a:buFont typeface="+mj-lt"/>
              <a:buAutoNum type="arabicPeriod"/>
            </a:pPr>
            <a:endParaRPr kumimoji="1" lang="en-US" altLang="ja-JP" sz="280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2800"/>
              <a:t>天気情報の取得</a:t>
            </a:r>
            <a:endParaRPr kumimoji="1" lang="en-US" altLang="ja-JP" sz="2800"/>
          </a:p>
          <a:p>
            <a:pPr marL="342900" indent="-342900">
              <a:buFont typeface="+mj-lt"/>
              <a:buAutoNum type="arabicPeriod"/>
            </a:pPr>
            <a:endParaRPr kumimoji="1" lang="en-US" altLang="ja-JP" sz="280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2800"/>
              <a:t>エアコンの操作</a:t>
            </a:r>
            <a:endParaRPr kumimoji="1"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18875478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E85104-ABAF-9A7A-291C-197047E3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/>
              <a:t>想定する利用者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388-AB53-25AF-78D5-1CA126CD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/>
              <a:t>LINE</a:t>
            </a:r>
            <a:r>
              <a:rPr kumimoji="1" lang="ja-JP" altLang="en-US"/>
              <a:t>を使用し、家にエアコンがある人全てが対象</a:t>
            </a:r>
            <a:endParaRPr kumimoji="1" lang="en-US" altLang="ja-JP"/>
          </a:p>
          <a:p>
            <a:endParaRPr kumimoji="1" lang="en-US" altLang="ja-JP"/>
          </a:p>
          <a:p>
            <a:pPr marL="0" indent="0">
              <a:buNone/>
            </a:pPr>
            <a:r>
              <a:rPr lang="ja-JP" altLang="en-US">
                <a:solidFill>
                  <a:srgbClr val="00B0F0"/>
                </a:solidFill>
              </a:rPr>
              <a:t> </a:t>
            </a:r>
            <a:r>
              <a:rPr lang="ja-JP" altLang="en-US" sz="3200">
                <a:solidFill>
                  <a:srgbClr val="00B0F0"/>
                </a:solidFill>
              </a:rPr>
              <a:t>特に</a:t>
            </a:r>
            <a:r>
              <a:rPr lang="en-US" altLang="ja-JP" sz="3200">
                <a:solidFill>
                  <a:srgbClr val="00B0F0"/>
                </a:solidFill>
              </a:rPr>
              <a:t>…</a:t>
            </a:r>
          </a:p>
          <a:p>
            <a:r>
              <a:rPr kumimoji="1" lang="ja-JP" altLang="en-US"/>
              <a:t>エアコン操作が難しい子供やペット</a:t>
            </a:r>
            <a:endParaRPr kumimoji="1" lang="en-US" altLang="ja-JP"/>
          </a:p>
          <a:p>
            <a:r>
              <a:rPr kumimoji="1" lang="ja-JP" altLang="en-US"/>
              <a:t>一人暮らしで洗濯物を外に干す人</a:t>
            </a:r>
            <a:endParaRPr kumimoji="1" lang="en-US" altLang="ja-JP"/>
          </a:p>
          <a:p>
            <a:r>
              <a:rPr lang="ja-JP" altLang="en-US"/>
              <a:t>花粉症の人</a:t>
            </a:r>
            <a:endParaRPr lang="en-US" altLang="ja-JP"/>
          </a:p>
          <a:p>
            <a:r>
              <a:rPr kumimoji="1" lang="ja-JP" altLang="en-US"/>
              <a:t>寝ている間に環境要因で体調を崩す人</a:t>
            </a:r>
          </a:p>
        </p:txBody>
      </p:sp>
    </p:spTree>
    <p:extLst>
      <p:ext uri="{BB962C8B-B14F-4D97-AF65-F5344CB8AC3E}">
        <p14:creationId xmlns:p14="http://schemas.microsoft.com/office/powerpoint/2010/main" val="329022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0ECBB-8E2B-B83F-8FDF-18EB0EC9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1176791"/>
            <a:ext cx="55408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ja-JP" altLang="en-US" sz="6000"/>
              <a:t>２</a:t>
            </a:r>
            <a:r>
              <a:rPr kumimoji="1" lang="ja-JP" altLang="en-US" sz="6000"/>
              <a:t>．開発プロセス</a:t>
            </a:r>
          </a:p>
        </p:txBody>
      </p:sp>
      <p:cxnSp>
        <p:nvCxnSpPr>
          <p:cNvPr id="225" name="直線コネクタ 224">
            <a:extLst>
              <a:ext uri="{FF2B5EF4-FFF2-40B4-BE49-F238E27FC236}">
                <a16:creationId xmlns:a16="http://schemas.microsoft.com/office/drawing/2014/main" id="{8E1E3E60-8917-A302-969C-49982F21E07F}"/>
              </a:ext>
            </a:extLst>
          </p:cNvPr>
          <p:cNvCxnSpPr>
            <a:cxnSpLocks/>
          </p:cNvCxnSpPr>
          <p:nvPr/>
        </p:nvCxnSpPr>
        <p:spPr>
          <a:xfrm>
            <a:off x="7021286" y="1268752"/>
            <a:ext cx="0" cy="4103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62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2B8C9-A812-1908-648A-94EC6060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latin typeface="+mn-lt"/>
              </a:rPr>
              <a:t>システム処理の流れ</a:t>
            </a:r>
          </a:p>
        </p:txBody>
      </p:sp>
      <p:pic>
        <p:nvPicPr>
          <p:cNvPr id="5" name="コンテンツ プレースホルダー 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7D64E5B8-CBEF-8845-5F59-3A163CEF4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2972" y="1690688"/>
            <a:ext cx="804862" cy="961029"/>
          </a:xfrm>
        </p:spPr>
      </p:pic>
      <p:pic>
        <p:nvPicPr>
          <p:cNvPr id="7" name="図 6" descr="時計, 記号 が含まれている画像&#10;&#10;自動的に生成された説明">
            <a:extLst>
              <a:ext uri="{FF2B5EF4-FFF2-40B4-BE49-F238E27FC236}">
                <a16:creationId xmlns:a16="http://schemas.microsoft.com/office/drawing/2014/main" id="{D218F66D-C7EC-1702-B486-D760795AB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141" y="1723539"/>
            <a:ext cx="974465" cy="928178"/>
          </a:xfrm>
          <a:prstGeom prst="rect">
            <a:avLst/>
          </a:prstGeom>
        </p:spPr>
      </p:pic>
      <p:pic>
        <p:nvPicPr>
          <p:cNvPr id="9" name="図 8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CF087D24-4ADF-B6E6-70A4-DB569EE56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834" y="4396298"/>
            <a:ext cx="781050" cy="781050"/>
          </a:xfrm>
          <a:prstGeom prst="rect">
            <a:avLst/>
          </a:prstGeom>
        </p:spPr>
      </p:pic>
      <p:pic>
        <p:nvPicPr>
          <p:cNvPr id="11" name="図 10" descr="電子機器, ipod が含まれている画像&#10;&#10;自動的に生成された説明">
            <a:extLst>
              <a:ext uri="{FF2B5EF4-FFF2-40B4-BE49-F238E27FC236}">
                <a16:creationId xmlns:a16="http://schemas.microsoft.com/office/drawing/2014/main" id="{419693C3-50CD-E90C-A069-AB5EB4379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695" y="4396298"/>
            <a:ext cx="914400" cy="914400"/>
          </a:xfrm>
          <a:prstGeom prst="rect">
            <a:avLst/>
          </a:prstGeom>
        </p:spPr>
      </p:pic>
      <p:pic>
        <p:nvPicPr>
          <p:cNvPr id="13" name="図 12" descr="コンピュータ, クマ が含まれている画像&#10;&#10;自動的に生成された説明">
            <a:extLst>
              <a:ext uri="{FF2B5EF4-FFF2-40B4-BE49-F238E27FC236}">
                <a16:creationId xmlns:a16="http://schemas.microsoft.com/office/drawing/2014/main" id="{24D0637E-F133-376C-369F-2E574EF67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843" y="1557593"/>
            <a:ext cx="1319228" cy="9906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1D20465-3271-38C1-F33E-6328732C9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481" y="4047558"/>
            <a:ext cx="1561593" cy="1725516"/>
          </a:xfrm>
          <a:prstGeom prst="rect">
            <a:avLst/>
          </a:prstGeom>
        </p:spPr>
      </p:pic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44201FC0-AD73-8044-0DDD-28D1F5E6B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843" y="4292704"/>
            <a:ext cx="1131094" cy="113109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BAF3301-4595-95BB-ECFB-9CE40FFD2F06}"/>
              </a:ext>
            </a:extLst>
          </p:cNvPr>
          <p:cNvCxnSpPr/>
          <p:nvPr/>
        </p:nvCxnSpPr>
        <p:spPr>
          <a:xfrm>
            <a:off x="5792390" y="2762250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F41C02-E148-EF1E-EE00-B1BE7F0A7C25}"/>
              </a:ext>
            </a:extLst>
          </p:cNvPr>
          <p:cNvSpPr txBox="1"/>
          <p:nvPr/>
        </p:nvSpPr>
        <p:spPr>
          <a:xfrm>
            <a:off x="4610100" y="291261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条件設定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2A4030A-1609-6C80-CD14-9F2DF4B10730}"/>
              </a:ext>
            </a:extLst>
          </p:cNvPr>
          <p:cNvCxnSpPr/>
          <p:nvPr/>
        </p:nvCxnSpPr>
        <p:spPr>
          <a:xfrm flipH="1">
            <a:off x="2724150" y="4396298"/>
            <a:ext cx="22002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5A3956A-070E-F618-6AF6-AD997FB9C787}"/>
              </a:ext>
            </a:extLst>
          </p:cNvPr>
          <p:cNvCxnSpPr/>
          <p:nvPr/>
        </p:nvCxnSpPr>
        <p:spPr>
          <a:xfrm>
            <a:off x="2762250" y="5310698"/>
            <a:ext cx="22684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904319-DB8F-AA25-EDC4-F698ECCA9D25}"/>
              </a:ext>
            </a:extLst>
          </p:cNvPr>
          <p:cNvSpPr txBox="1"/>
          <p:nvPr/>
        </p:nvSpPr>
        <p:spPr>
          <a:xfrm>
            <a:off x="2259743" y="3628502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エアコン操作の条件を満たせば、</a:t>
            </a:r>
            <a:endParaRPr kumimoji="1" lang="en-US" altLang="ja-JP" sz="1600" b="1"/>
          </a:p>
          <a:p>
            <a:r>
              <a:rPr kumimoji="1" lang="en-US" altLang="ja-JP" sz="1600" b="1"/>
              <a:t>Remo3</a:t>
            </a:r>
            <a:r>
              <a:rPr kumimoji="1" lang="ja-JP" altLang="en-US" sz="1600" b="1"/>
              <a:t>を通じて、</a:t>
            </a:r>
            <a:r>
              <a:rPr lang="ja-JP" altLang="en-US" sz="1600" b="1"/>
              <a:t>エアコン操作</a:t>
            </a:r>
            <a:endParaRPr kumimoji="1" lang="ja-JP" altLang="en-US" sz="1600" b="1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1EA393-7FE9-ABF4-D966-07E432F6420C}"/>
              </a:ext>
            </a:extLst>
          </p:cNvPr>
          <p:cNvSpPr txBox="1"/>
          <p:nvPr/>
        </p:nvSpPr>
        <p:spPr>
          <a:xfrm>
            <a:off x="2561019" y="5516484"/>
            <a:ext cx="2611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/>
              <a:t>Remo3</a:t>
            </a:r>
            <a:r>
              <a:rPr kumimoji="1" lang="ja-JP" altLang="en-US" sz="1600" b="1"/>
              <a:t>を通じて、部屋の情報を取得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9E870F6-165B-44DA-B4B0-D04E55CA8F7E}"/>
              </a:ext>
            </a:extLst>
          </p:cNvPr>
          <p:cNvCxnSpPr/>
          <p:nvPr/>
        </p:nvCxnSpPr>
        <p:spPr>
          <a:xfrm>
            <a:off x="6546071" y="4853498"/>
            <a:ext cx="25693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コネクタ: カギ線 29">
            <a:extLst>
              <a:ext uri="{FF2B5EF4-FFF2-40B4-BE49-F238E27FC236}">
                <a16:creationId xmlns:a16="http://schemas.microsoft.com/office/drawing/2014/main" id="{19FFCD69-BA61-33B8-2C36-F455E65C6A76}"/>
              </a:ext>
            </a:extLst>
          </p:cNvPr>
          <p:cNvCxnSpPr/>
          <p:nvPr/>
        </p:nvCxnSpPr>
        <p:spPr>
          <a:xfrm rot="10800000" flipV="1">
            <a:off x="6546072" y="2762250"/>
            <a:ext cx="2559829" cy="16340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D301D73-DD6B-F59C-F806-84CA1A97BC13}"/>
              </a:ext>
            </a:extLst>
          </p:cNvPr>
          <p:cNvSpPr txBox="1"/>
          <p:nvPr/>
        </p:nvSpPr>
        <p:spPr>
          <a:xfrm>
            <a:off x="7878517" y="321621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天気、位置情報等の情報を取得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CAF5FC-CBA8-4F55-2D0B-4A513E01EA90}"/>
              </a:ext>
            </a:extLst>
          </p:cNvPr>
          <p:cNvSpPr txBox="1"/>
          <p:nvPr/>
        </p:nvSpPr>
        <p:spPr>
          <a:xfrm>
            <a:off x="6795836" y="5068548"/>
            <a:ext cx="261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/>
              <a:t>雨天等の情報を通知</a:t>
            </a: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B634871-0C08-7C4D-B750-38DC39E715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34" y="5325681"/>
            <a:ext cx="2009963" cy="5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24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7F988-B293-7F57-15F3-D0E22993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38545"/>
            <a:ext cx="9905998" cy="1478570"/>
          </a:xfrm>
        </p:spPr>
        <p:txBody>
          <a:bodyPr/>
          <a:lstStyle/>
          <a:p>
            <a:r>
              <a:rPr lang="ja-JP" altLang="en-US" b="1">
                <a:latin typeface="+mn-lt"/>
              </a:rPr>
              <a:t>モジュール</a:t>
            </a:r>
            <a:endParaRPr kumimoji="1" lang="ja-JP" altLang="en-US" b="1">
              <a:latin typeface="+mn-lt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5FF066-A987-E9CD-28B8-D6F9AE86C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87487"/>
            <a:ext cx="9905999" cy="4469968"/>
          </a:xfrm>
        </p:spPr>
        <p:txBody>
          <a:bodyPr/>
          <a:lstStyle/>
          <a:p>
            <a:r>
              <a:rPr kumimoji="1" lang="ja-JP" altLang="en-US">
                <a:solidFill>
                  <a:srgbClr val="FF0000"/>
                </a:solidFill>
              </a:rPr>
              <a:t>天気情報</a:t>
            </a:r>
            <a:r>
              <a:rPr kumimoji="1" lang="ja-JP" altLang="en-US"/>
              <a:t>を</a:t>
            </a:r>
            <a:r>
              <a:rPr kumimoji="1" lang="ja-JP" altLang="en-US">
                <a:solidFill>
                  <a:srgbClr val="00B050"/>
                </a:solidFill>
              </a:rPr>
              <a:t>スプレットシート</a:t>
            </a:r>
            <a:r>
              <a:rPr kumimoji="1" lang="ja-JP" altLang="en-US"/>
              <a:t>に記録するプログラム</a:t>
            </a:r>
            <a:endParaRPr kumimoji="1" lang="en-US" altLang="ja-JP"/>
          </a:p>
          <a:p>
            <a:r>
              <a:rPr lang="ja-JP" altLang="en-US"/>
              <a:t>部屋の</a:t>
            </a:r>
            <a:r>
              <a:rPr lang="ja-JP" altLang="en-US">
                <a:solidFill>
                  <a:srgbClr val="FF0000"/>
                </a:solidFill>
              </a:rPr>
              <a:t>気温</a:t>
            </a:r>
            <a:r>
              <a:rPr lang="ja-JP" altLang="en-US"/>
              <a:t>･</a:t>
            </a:r>
            <a:r>
              <a:rPr lang="ja-JP" altLang="en-US">
                <a:solidFill>
                  <a:srgbClr val="FF0000"/>
                </a:solidFill>
              </a:rPr>
              <a:t>湿度</a:t>
            </a:r>
            <a:r>
              <a:rPr lang="ja-JP" altLang="en-US"/>
              <a:t>を</a:t>
            </a:r>
            <a:r>
              <a:rPr lang="ja-JP" altLang="en-US">
                <a:solidFill>
                  <a:srgbClr val="00B050"/>
                </a:solidFill>
              </a:rPr>
              <a:t>スプレットシート</a:t>
            </a:r>
            <a:r>
              <a:rPr lang="ja-JP" altLang="en-US"/>
              <a:t>に記録するプログラム</a:t>
            </a:r>
            <a:endParaRPr lang="en-US" altLang="ja-JP"/>
          </a:p>
          <a:p>
            <a:r>
              <a:rPr lang="en-US" altLang="ja-JP"/>
              <a:t>GPS</a:t>
            </a:r>
            <a:r>
              <a:rPr lang="ja-JP" altLang="en-US"/>
              <a:t>の</a:t>
            </a:r>
            <a:r>
              <a:rPr lang="ja-JP" altLang="en-US">
                <a:solidFill>
                  <a:srgbClr val="FF0000"/>
                </a:solidFill>
              </a:rPr>
              <a:t>位置情報</a:t>
            </a:r>
            <a:r>
              <a:rPr lang="ja-JP" altLang="en-US"/>
              <a:t>を取得するプログラム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 加えて、</a:t>
            </a:r>
            <a:endParaRPr lang="en-US" altLang="ja-JP"/>
          </a:p>
          <a:p>
            <a:r>
              <a:rPr kumimoji="1" lang="ja-JP" altLang="en-US"/>
              <a:t>エアコン操作を行うプログラム</a:t>
            </a:r>
            <a:endParaRPr kumimoji="1" lang="en-US" altLang="ja-JP"/>
          </a:p>
          <a:p>
            <a:r>
              <a:rPr kumimoji="1" lang="en-US" altLang="ja-JP">
                <a:solidFill>
                  <a:srgbClr val="00B050"/>
                </a:solidFill>
              </a:rPr>
              <a:t>LINE</a:t>
            </a:r>
            <a:r>
              <a:rPr kumimoji="1" lang="ja-JP" altLang="en-US"/>
              <a:t>に通知するプログラム</a:t>
            </a:r>
            <a:endParaRPr kumimoji="1" lang="en-US" altLang="ja-JP"/>
          </a:p>
          <a:p>
            <a:r>
              <a:rPr kumimoji="1" lang="en-US" altLang="ja-JP"/>
              <a:t>LINE</a:t>
            </a:r>
            <a:r>
              <a:rPr kumimoji="1" lang="ja-JP" altLang="en-US"/>
              <a:t>の</a:t>
            </a:r>
            <a:r>
              <a:rPr lang="ja-JP" altLang="en-US">
                <a:solidFill>
                  <a:srgbClr val="FF0000"/>
                </a:solidFill>
              </a:rPr>
              <a:t>ユーザ</a:t>
            </a:r>
            <a:r>
              <a:rPr lang="en-US" altLang="ja-JP">
                <a:solidFill>
                  <a:srgbClr val="FF0000"/>
                </a:solidFill>
              </a:rPr>
              <a:t>ID</a:t>
            </a:r>
            <a:r>
              <a:rPr lang="ja-JP" altLang="en-US"/>
              <a:t>を</a:t>
            </a:r>
            <a:r>
              <a:rPr lang="ja-JP" altLang="en-US">
                <a:solidFill>
                  <a:srgbClr val="00B050"/>
                </a:solidFill>
              </a:rPr>
              <a:t>スプレッドシート</a:t>
            </a:r>
            <a:r>
              <a:rPr lang="ja-JP" altLang="en-US"/>
              <a:t>に記録するプログラム</a:t>
            </a:r>
            <a:endParaRPr lang="en-US" altLang="ja-JP"/>
          </a:p>
          <a:p>
            <a:r>
              <a:rPr lang="ja-JP" altLang="en-US"/>
              <a:t>天気情報を判別するプログラム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0769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BE0390D267FEFC428E0A6413A2788475" ma:contentTypeVersion="5" ma:contentTypeDescription="新しいドキュメントを作成します。" ma:contentTypeScope="" ma:versionID="020fc247aa7b7999ea88c168e418e531">
  <xsd:schema xmlns:xsd="http://www.w3.org/2001/XMLSchema" xmlns:xs="http://www.w3.org/2001/XMLSchema" xmlns:p="http://schemas.microsoft.com/office/2006/metadata/properties" xmlns:ns3="f2cb8fdb-7796-4f28-8d83-dd06cc87bf75" targetNamespace="http://schemas.microsoft.com/office/2006/metadata/properties" ma:root="true" ma:fieldsID="a9449bb35125ec7407356339a5954e58" ns3:_="">
    <xsd:import namespace="f2cb8fdb-7796-4f28-8d83-dd06cc87b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cb8fdb-7796-4f28-8d83-dd06cc87bf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F2524D-A6C0-4F48-8DCC-8E4C7665A73D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f2cb8fdb-7796-4f28-8d83-dd06cc87bf75"/>
  </ds:schemaRefs>
</ds:datastoreItem>
</file>

<file path=customXml/itemProps2.xml><?xml version="1.0" encoding="utf-8"?>
<ds:datastoreItem xmlns:ds="http://schemas.openxmlformats.org/officeDocument/2006/customXml" ds:itemID="{3D1170AE-393B-4FAD-93A7-67ABAD3B5AC0}">
  <ds:schemaRefs>
    <ds:schemaRef ds:uri="f2cb8fdb-7796-4f28-8d83-dd06cc87bf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4270520-DB4F-4665-90B6-C2E432BDEB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449438d-3606-490b-844f-c4e15e535fca}" enabled="0" method="" siteId="{a449438d-3606-490b-844f-c4e15e535fc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0</TotalTime>
  <Words>809</Words>
  <Application>Microsoft Macintosh PowerPoint</Application>
  <PresentationFormat>ワイド画面</PresentationFormat>
  <Paragraphs>148</Paragraphs>
  <Slides>20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游ゴシック</vt:lpstr>
      <vt:lpstr>Arial</vt:lpstr>
      <vt:lpstr>DIN Alternate</vt:lpstr>
      <vt:lpstr>Tw Cen MT</vt:lpstr>
      <vt:lpstr>回路</vt:lpstr>
      <vt:lpstr>組込み　成果発表</vt:lpstr>
      <vt:lpstr>PowerPoint プレゼンテーション</vt:lpstr>
      <vt:lpstr>１．開発内容</vt:lpstr>
      <vt:lpstr>・システムの概要</vt:lpstr>
      <vt:lpstr>PowerPoint プレゼンテーション</vt:lpstr>
      <vt:lpstr>想定する利用者</vt:lpstr>
      <vt:lpstr>２．開発プロセス</vt:lpstr>
      <vt:lpstr>システム処理の流れ</vt:lpstr>
      <vt:lpstr>モジュール</vt:lpstr>
      <vt:lpstr>GASとLINEの協調の仕組み</vt:lpstr>
      <vt:lpstr>通知が送られるまでのモジュールの協調</vt:lpstr>
      <vt:lpstr>実際の動作画面</vt:lpstr>
      <vt:lpstr>エアコン操作</vt:lpstr>
      <vt:lpstr>GPSの位置情報取得</vt:lpstr>
      <vt:lpstr>GPSの位置情報取得</vt:lpstr>
      <vt:lpstr>PowerPoint プレゼンテーション</vt:lpstr>
      <vt:lpstr>PowerPoint プレゼンテーション</vt:lpstr>
      <vt:lpstr>３.評価</vt:lpstr>
      <vt:lpstr>PowerPoint プレゼンテーション</vt:lpstr>
      <vt:lpstr>4．感想・振り返り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組込み　成果発表</dc:title>
  <dc:creator>松田 怜真(is0743fp)</dc:creator>
  <cp:lastModifiedBy>赤松 佳依(is0707kk)</cp:lastModifiedBy>
  <cp:revision>1</cp:revision>
  <dcterms:created xsi:type="dcterms:W3CDTF">2024-07-03T04:27:17Z</dcterms:created>
  <dcterms:modified xsi:type="dcterms:W3CDTF">2024-07-16T17:24:03Z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0x010100BE0390D267FEFC428E0A6413A2788475</vt:lpwstr>
  </property>
</Properties>
</file>